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4BC2F24-31BE-4DE5-A012-A76FAAD4C668}" type="datetimeFigureOut">
              <a:rPr lang="ar-SA" smtClean="0"/>
              <a:t>24/03/39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6CB7510-41A4-48DB-B4B4-ADB6013365F8}" type="slidenum">
              <a:rPr lang="ar-SA" smtClean="0"/>
              <a:t>‹#›</a:t>
            </a:fld>
            <a:endParaRPr lang="ar-SA"/>
          </a:p>
        </p:txBody>
      </p:sp>
    </p:spTree>
    <p:extLst>
      <p:ext uri="{BB962C8B-B14F-4D97-AF65-F5344CB8AC3E}">
        <p14:creationId xmlns:p14="http://schemas.microsoft.com/office/powerpoint/2010/main" val="15470824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fld id="{C6866360-FA94-4545-81D2-23ECCFD9F180}" type="slidenum">
              <a:rPr lang="en-US" smtClean="0">
                <a:solidFill>
                  <a:prstClr val="black"/>
                </a:solidFill>
              </a:rPr>
              <a:pPr eaLnBrk="1" hangingPunct="1"/>
              <a:t>11</a:t>
            </a:fld>
            <a:endParaRPr lang="en-US" smtClean="0">
              <a:solidFill>
                <a:prstClr val="black"/>
              </a:solidFill>
            </a:endParaRPr>
          </a:p>
        </p:txBody>
      </p:sp>
      <p:sp>
        <p:nvSpPr>
          <p:cNvPr id="55299" name="Slide Image Placeholder 1"/>
          <p:cNvSpPr>
            <a:spLocks noGrp="1" noRot="1" noChangeAspect="1" noTextEdit="1"/>
          </p:cNvSpPr>
          <p:nvPr>
            <p:ph type="sldImg"/>
          </p:nvPr>
        </p:nvSpPr>
        <p:spPr>
          <a:xfrm>
            <a:off x="381000" y="685800"/>
            <a:ext cx="6096000" cy="3429000"/>
          </a:xfrm>
          <a:ln/>
        </p:spPr>
      </p:sp>
      <p:sp>
        <p:nvSpPr>
          <p:cNvPr id="55300" name="Notes Placeholder 2"/>
          <p:cNvSpPr>
            <a:spLocks noGrp="1"/>
          </p:cNvSpPr>
          <p:nvPr>
            <p:ph type="body" idx="1"/>
          </p:nvPr>
        </p:nvSpPr>
        <p:spPr>
          <a:noFill/>
        </p:spPr>
        <p:txBody>
          <a:bodyPr/>
          <a:lstStyle/>
          <a:p>
            <a:pPr eaLnBrk="1" hangingPunct="1">
              <a:spcBef>
                <a:spcPct val="0"/>
              </a:spcBef>
            </a:pPr>
            <a:endParaRPr lang="ar-SA" smtClean="0"/>
          </a:p>
        </p:txBody>
      </p:sp>
      <p:sp>
        <p:nvSpPr>
          <p:cNvPr id="55301"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rtl="0" eaLnBrk="1" hangingPunct="1"/>
            <a:fld id="{0DC21B51-4FEE-4B18-AB34-BB1D6EAC4766}" type="slidenum">
              <a:rPr lang="en-US" sz="1200">
                <a:solidFill>
                  <a:prstClr val="black"/>
                </a:solidFill>
                <a:latin typeface="Calibri" pitchFamily="34" charset="0"/>
              </a:rPr>
              <a:pPr rtl="0" eaLnBrk="1" hangingPunct="1"/>
              <a:t>11</a:t>
            </a:fld>
            <a:endParaRPr lang="en-US" sz="1200">
              <a:solidFill>
                <a:prstClr val="black"/>
              </a:solidFill>
              <a:latin typeface="Calibri" pitchFamily="34" charset="0"/>
            </a:endParaRPr>
          </a:p>
        </p:txBody>
      </p:sp>
    </p:spTree>
    <p:extLst>
      <p:ext uri="{BB962C8B-B14F-4D97-AF65-F5344CB8AC3E}">
        <p14:creationId xmlns:p14="http://schemas.microsoft.com/office/powerpoint/2010/main" val="2373674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70B631-9BD6-4394-8A32-997A80495A4E}" type="slidenum">
              <a:rPr lang="en-US">
                <a:solidFill>
                  <a:srgbClr val="000000"/>
                </a:solidFill>
              </a:rPr>
              <a:pPr/>
              <a:t>58</a:t>
            </a:fld>
            <a:endParaRPr lang="en-US">
              <a:solidFill>
                <a:srgbClr val="000000"/>
              </a:solidFill>
            </a:endParaRPr>
          </a:p>
        </p:txBody>
      </p:sp>
      <p:sp>
        <p:nvSpPr>
          <p:cNvPr id="181250" name="Rectangle 2"/>
          <p:cNvSpPr>
            <a:spLocks noGrp="1" noRot="1" noChangeAspect="1" noChangeArrowheads="1" noTextEdit="1"/>
          </p:cNvSpPr>
          <p:nvPr>
            <p:ph type="sldImg"/>
          </p:nvPr>
        </p:nvSpPr>
        <p:spPr>
          <a:xfrm>
            <a:off x="1143000" y="685800"/>
            <a:ext cx="4572000" cy="3429000"/>
          </a:xfrm>
          <a:ln/>
        </p:spPr>
      </p:sp>
      <p:sp>
        <p:nvSpPr>
          <p:cNvPr id="1812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75322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BAC83C-7072-404C-8AF3-25EABC169041}" type="slidenum">
              <a:rPr lang="en-US">
                <a:solidFill>
                  <a:srgbClr val="000000"/>
                </a:solidFill>
              </a:rPr>
              <a:pPr/>
              <a:t>59</a:t>
            </a:fld>
            <a:endParaRPr lang="en-US">
              <a:solidFill>
                <a:srgbClr val="000000"/>
              </a:solidFill>
            </a:endParaRPr>
          </a:p>
        </p:txBody>
      </p:sp>
      <p:sp>
        <p:nvSpPr>
          <p:cNvPr id="182274" name="Rectangle 2"/>
          <p:cNvSpPr>
            <a:spLocks noGrp="1" noRot="1" noChangeAspect="1" noChangeArrowheads="1" noTextEdit="1"/>
          </p:cNvSpPr>
          <p:nvPr>
            <p:ph type="sldImg"/>
          </p:nvPr>
        </p:nvSpPr>
        <p:spPr>
          <a:xfrm>
            <a:off x="1143000" y="685800"/>
            <a:ext cx="4572000" cy="3429000"/>
          </a:xfrm>
          <a:ln/>
        </p:spPr>
      </p:sp>
      <p:sp>
        <p:nvSpPr>
          <p:cNvPr id="1822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9151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D5F5AA-8769-4D0E-AB05-79CE55E25A9C}" type="slidenum">
              <a:rPr lang="en-US">
                <a:solidFill>
                  <a:srgbClr val="000000"/>
                </a:solidFill>
              </a:rPr>
              <a:pPr/>
              <a:t>60</a:t>
            </a:fld>
            <a:endParaRPr lang="en-US">
              <a:solidFill>
                <a:srgbClr val="000000"/>
              </a:solidFill>
            </a:endParaRPr>
          </a:p>
        </p:txBody>
      </p:sp>
      <p:sp>
        <p:nvSpPr>
          <p:cNvPr id="185346" name="Rectangle 2"/>
          <p:cNvSpPr>
            <a:spLocks noGrp="1" noRot="1" noChangeAspect="1" noChangeArrowheads="1" noTextEdit="1"/>
          </p:cNvSpPr>
          <p:nvPr>
            <p:ph type="sldImg"/>
          </p:nvPr>
        </p:nvSpPr>
        <p:spPr>
          <a:xfrm>
            <a:off x="1143000" y="685800"/>
            <a:ext cx="4572000" cy="3429000"/>
          </a:xfrm>
          <a:ln/>
        </p:spPr>
      </p:sp>
      <p:sp>
        <p:nvSpPr>
          <p:cNvPr id="185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79405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2DE75B-9D37-4817-92B2-52DADBF629EB}" type="slidenum">
              <a:rPr lang="en-US">
                <a:solidFill>
                  <a:srgbClr val="000000"/>
                </a:solidFill>
              </a:rPr>
              <a:pPr/>
              <a:t>61</a:t>
            </a:fld>
            <a:endParaRPr lang="en-US">
              <a:solidFill>
                <a:srgbClr val="000000"/>
              </a:solidFill>
            </a:endParaRPr>
          </a:p>
        </p:txBody>
      </p:sp>
      <p:sp>
        <p:nvSpPr>
          <p:cNvPr id="186370" name="Rectangle 2"/>
          <p:cNvSpPr>
            <a:spLocks noGrp="1" noRot="1" noChangeAspect="1" noChangeArrowheads="1" noTextEdit="1"/>
          </p:cNvSpPr>
          <p:nvPr>
            <p:ph type="sldImg"/>
          </p:nvPr>
        </p:nvSpPr>
        <p:spPr>
          <a:xfrm>
            <a:off x="1143000" y="685800"/>
            <a:ext cx="4572000" cy="3429000"/>
          </a:xfrm>
          <a:ln/>
        </p:spPr>
      </p:sp>
      <p:sp>
        <p:nvSpPr>
          <p:cNvPr id="1863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81989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C2F494-04AB-4727-88E9-3E59C9BA9380}" type="slidenum">
              <a:rPr lang="en-US">
                <a:solidFill>
                  <a:srgbClr val="000000"/>
                </a:solidFill>
              </a:rPr>
              <a:pPr/>
              <a:t>62</a:t>
            </a:fld>
            <a:endParaRPr lang="en-US">
              <a:solidFill>
                <a:srgbClr val="000000"/>
              </a:solidFill>
            </a:endParaRPr>
          </a:p>
        </p:txBody>
      </p:sp>
      <p:sp>
        <p:nvSpPr>
          <p:cNvPr id="190466" name="Rectangle 2"/>
          <p:cNvSpPr>
            <a:spLocks noGrp="1" noRot="1" noChangeAspect="1" noChangeArrowheads="1" noTextEdit="1"/>
          </p:cNvSpPr>
          <p:nvPr>
            <p:ph type="sldImg"/>
          </p:nvPr>
        </p:nvSpPr>
        <p:spPr>
          <a:xfrm>
            <a:off x="1143000" y="685800"/>
            <a:ext cx="4572000" cy="3429000"/>
          </a:xfrm>
          <a:ln/>
        </p:spPr>
      </p:sp>
      <p:sp>
        <p:nvSpPr>
          <p:cNvPr id="190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49941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25533F-AD34-4996-B0CF-6A8B663DAAC7}" type="slidenum">
              <a:rPr lang="en-US">
                <a:solidFill>
                  <a:srgbClr val="000000"/>
                </a:solidFill>
              </a:rPr>
              <a:pPr/>
              <a:t>63</a:t>
            </a:fld>
            <a:endParaRPr lang="en-US">
              <a:solidFill>
                <a:srgbClr val="000000"/>
              </a:solidFill>
            </a:endParaRPr>
          </a:p>
        </p:txBody>
      </p:sp>
      <p:sp>
        <p:nvSpPr>
          <p:cNvPr id="1454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54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cs typeface="Times New Roman" panose="02020603050405020304" pitchFamily="18" charset="0"/>
              </a:rPr>
              <a:t>A diagnosis of celiac disease means the individual must stay on a strict gluten free diet for life. Following such a diet strictly is not always easy as there are many hidden sources of "gluten". A gluten free diet may also involve added cost to the individual and impact their quality of life. Therefore it is essential that the physician first confirm the diagnosis before recommending life long adherence to the diet. On the other hand it is equally important to not miss the diagnosis of celiac disease. Failure to treat an individual with celiac disease carries potential adverse long term health consequences involving both increased morbidity and mortality.</a:t>
            </a:r>
          </a:p>
          <a:p>
            <a:endParaRPr lang="en-US"/>
          </a:p>
        </p:txBody>
      </p:sp>
    </p:spTree>
    <p:extLst>
      <p:ext uri="{BB962C8B-B14F-4D97-AF65-F5344CB8AC3E}">
        <p14:creationId xmlns:p14="http://schemas.microsoft.com/office/powerpoint/2010/main" val="3827509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308866-201A-48B6-AC72-5C3BC7EDB7D4}" type="slidenum">
              <a:rPr lang="en-US">
                <a:solidFill>
                  <a:srgbClr val="000000"/>
                </a:solidFill>
              </a:rPr>
              <a:pPr/>
              <a:t>64</a:t>
            </a:fld>
            <a:endParaRPr lang="en-US">
              <a:solidFill>
                <a:srgbClr val="000000"/>
              </a:solidFill>
            </a:endParaRPr>
          </a:p>
        </p:txBody>
      </p:sp>
      <p:sp>
        <p:nvSpPr>
          <p:cNvPr id="1474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74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cs typeface="Times New Roman" panose="02020603050405020304" pitchFamily="18" charset="0"/>
              </a:rPr>
              <a:t>Serological tests for celiac disease have a number of potential uses.</a:t>
            </a:r>
          </a:p>
          <a:p>
            <a:r>
              <a:rPr lang="en-US">
                <a:cs typeface="Times New Roman" panose="02020603050405020304" pitchFamily="18" charset="0"/>
              </a:rPr>
              <a:t>First, they may be used to identify symptomatic individuals who require an intestinal biopsy to diagnose celiac disease. This is particularly useful in those with non specific gastrointestinal complaints or with non gastrointestinal symptoms of celiac disease. </a:t>
            </a:r>
          </a:p>
          <a:p>
            <a:r>
              <a:rPr lang="en-US">
                <a:cs typeface="Times New Roman" panose="02020603050405020304" pitchFamily="18" charset="0"/>
              </a:rPr>
              <a:t>Second, the tests are helpful for screening asymptomatic individuals who belong to a group considered at increased risk for celiac disease. Those with positive tests should be referred for a biopsy.</a:t>
            </a:r>
          </a:p>
          <a:p>
            <a:r>
              <a:rPr lang="en-US">
                <a:cs typeface="Times New Roman" panose="02020603050405020304" pitchFamily="18" charset="0"/>
              </a:rPr>
              <a:t>Third, positive tests prior to treatment, that become negative on treatment, in an individual with characteristic changes on small intestinal biopsy are strong supportive evidence for the diagnosis of celiac disease.</a:t>
            </a:r>
          </a:p>
          <a:p>
            <a:r>
              <a:rPr lang="en-US">
                <a:cs typeface="Times New Roman" panose="02020603050405020304" pitchFamily="18" charset="0"/>
              </a:rPr>
              <a:t>Fourth, tests that revert from positive to negative may provide indirect evidence that the individual is adhering to the diet. Alternatively, tests that become positive again after having become negative suggest the individual is again ingesting gluten containing products.</a:t>
            </a:r>
          </a:p>
          <a:p>
            <a:endParaRPr lang="en-US"/>
          </a:p>
        </p:txBody>
      </p:sp>
    </p:spTree>
    <p:extLst>
      <p:ext uri="{BB962C8B-B14F-4D97-AF65-F5344CB8AC3E}">
        <p14:creationId xmlns:p14="http://schemas.microsoft.com/office/powerpoint/2010/main" val="630297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4C9ED0-0572-44BC-8213-EBBE98E65724}" type="slidenum">
              <a:rPr lang="en-US">
                <a:solidFill>
                  <a:srgbClr val="000000"/>
                </a:solidFill>
              </a:rPr>
              <a:pPr/>
              <a:t>65</a:t>
            </a:fld>
            <a:endParaRPr lang="en-US">
              <a:solidFill>
                <a:srgbClr val="000000"/>
              </a:solidFill>
            </a:endParaRPr>
          </a:p>
        </p:txBody>
      </p:sp>
      <p:sp>
        <p:nvSpPr>
          <p:cNvPr id="1495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95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cs typeface="Times New Roman" panose="02020603050405020304" pitchFamily="18" charset="0"/>
              </a:rPr>
              <a:t>Commercially available tests for celiac disease include the Antigliadin, anti endomysial and anti tissue-transglutaminase tests. Tissue transglutaminase has been identified as the auto-antigen in celiac disease against which endomysial antibodies are directed. Initial transglutaminase tests used guinea pig protein as the antigen. Cloning of the gene for human transglutaminase has allowed for tests using human recombinant protein. </a:t>
            </a:r>
          </a:p>
          <a:p>
            <a:r>
              <a:rPr lang="en-US">
                <a:cs typeface="Times New Roman" panose="02020603050405020304" pitchFamily="18" charset="0"/>
              </a:rPr>
              <a:t>In addition to antibody tests, some commercial laboratories are offering tests to identify the HLA DQ2 and DQ8 genotypes that are known to be strongly associated with celiac disease. </a:t>
            </a:r>
          </a:p>
          <a:p>
            <a:r>
              <a:rPr lang="en-US">
                <a:cs typeface="Times New Roman" panose="02020603050405020304" pitchFamily="18" charset="0"/>
              </a:rPr>
              <a:t> </a:t>
            </a:r>
          </a:p>
          <a:p>
            <a:endParaRPr lang="en-US"/>
          </a:p>
        </p:txBody>
      </p:sp>
    </p:spTree>
    <p:extLst>
      <p:ext uri="{BB962C8B-B14F-4D97-AF65-F5344CB8AC3E}">
        <p14:creationId xmlns:p14="http://schemas.microsoft.com/office/powerpoint/2010/main" val="1969790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CAB3D9-56EE-479A-A25A-519887DEAD53}" type="slidenum">
              <a:rPr lang="en-US">
                <a:solidFill>
                  <a:srgbClr val="000000"/>
                </a:solidFill>
              </a:rPr>
              <a:pPr/>
              <a:t>66</a:t>
            </a:fld>
            <a:endParaRPr lang="en-US">
              <a:solidFill>
                <a:srgbClr val="000000"/>
              </a:solidFill>
            </a:endParaRPr>
          </a:p>
        </p:txBody>
      </p:sp>
      <p:sp>
        <p:nvSpPr>
          <p:cNvPr id="193538" name="Rectangle 2"/>
          <p:cNvSpPr>
            <a:spLocks noGrp="1" noRot="1" noChangeAspect="1" noChangeArrowheads="1" noTextEdit="1"/>
          </p:cNvSpPr>
          <p:nvPr>
            <p:ph type="sldImg"/>
          </p:nvPr>
        </p:nvSpPr>
        <p:spPr>
          <a:xfrm>
            <a:off x="1143000" y="685800"/>
            <a:ext cx="4572000" cy="3429000"/>
          </a:xfrm>
          <a:ln/>
        </p:spPr>
      </p:sp>
      <p:sp>
        <p:nvSpPr>
          <p:cNvPr id="193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4100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A7C88-493A-4233-9835-1D670B27FF76}" type="slidenum">
              <a:rPr lang="en-US">
                <a:solidFill>
                  <a:srgbClr val="000000"/>
                </a:solidFill>
              </a:rPr>
              <a:pPr/>
              <a:t>67</a:t>
            </a:fld>
            <a:endParaRPr lang="en-US">
              <a:solidFill>
                <a:srgbClr val="000000"/>
              </a:solidFill>
            </a:endParaRPr>
          </a:p>
        </p:txBody>
      </p:sp>
      <p:sp>
        <p:nvSpPr>
          <p:cNvPr id="194562" name="Rectangle 2"/>
          <p:cNvSpPr>
            <a:spLocks noGrp="1" noRot="1" noChangeAspect="1" noChangeArrowheads="1" noTextEdit="1"/>
          </p:cNvSpPr>
          <p:nvPr>
            <p:ph type="sldImg"/>
          </p:nvPr>
        </p:nvSpPr>
        <p:spPr>
          <a:xfrm>
            <a:off x="1143000" y="685800"/>
            <a:ext cx="4572000" cy="3429000"/>
          </a:xfrm>
          <a:ln/>
        </p:spPr>
      </p:sp>
      <p:sp>
        <p:nvSpPr>
          <p:cNvPr id="194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4773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fld id="{69716D8D-D9C5-4C3F-97D7-A67F3B33B0FD}" type="slidenum">
              <a:rPr lang="en-US" smtClean="0">
                <a:solidFill>
                  <a:prstClr val="black"/>
                </a:solidFill>
              </a:rPr>
              <a:pPr eaLnBrk="1" hangingPunct="1"/>
              <a:t>14</a:t>
            </a:fld>
            <a:endParaRPr lang="en-US" smtClean="0">
              <a:solidFill>
                <a:prstClr val="black"/>
              </a:solidFill>
            </a:endParaRPr>
          </a:p>
        </p:txBody>
      </p:sp>
      <p:sp>
        <p:nvSpPr>
          <p:cNvPr id="56323" name="Slide Image Placeholder 1"/>
          <p:cNvSpPr>
            <a:spLocks noGrp="1" noRot="1" noChangeAspect="1" noTextEdit="1"/>
          </p:cNvSpPr>
          <p:nvPr>
            <p:ph type="sldImg"/>
          </p:nvPr>
        </p:nvSpPr>
        <p:spPr>
          <a:xfrm>
            <a:off x="381000" y="685800"/>
            <a:ext cx="6096000" cy="3429000"/>
          </a:xfrm>
          <a:ln/>
        </p:spPr>
      </p:sp>
      <p:sp>
        <p:nvSpPr>
          <p:cNvPr id="56324" name="Notes Placeholder 2"/>
          <p:cNvSpPr>
            <a:spLocks noGrp="1"/>
          </p:cNvSpPr>
          <p:nvPr>
            <p:ph type="body" idx="1"/>
          </p:nvPr>
        </p:nvSpPr>
        <p:spPr>
          <a:noFill/>
        </p:spPr>
        <p:txBody>
          <a:bodyPr/>
          <a:lstStyle/>
          <a:p>
            <a:pPr eaLnBrk="1" hangingPunct="1">
              <a:spcBef>
                <a:spcPct val="0"/>
              </a:spcBef>
            </a:pPr>
            <a:endParaRPr lang="ar-SA" smtClean="0"/>
          </a:p>
        </p:txBody>
      </p:sp>
      <p:sp>
        <p:nvSpPr>
          <p:cNvPr id="5632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rtl="0" eaLnBrk="1" hangingPunct="1"/>
            <a:fld id="{B1374DCC-F676-4283-8F8A-4374F04987F2}" type="slidenum">
              <a:rPr lang="en-US" sz="1200">
                <a:solidFill>
                  <a:prstClr val="black"/>
                </a:solidFill>
                <a:latin typeface="Calibri" pitchFamily="34" charset="0"/>
              </a:rPr>
              <a:pPr rtl="0" eaLnBrk="1" hangingPunct="1"/>
              <a:t>14</a:t>
            </a:fld>
            <a:endParaRPr lang="en-US" sz="1200">
              <a:solidFill>
                <a:prstClr val="black"/>
              </a:solidFill>
              <a:latin typeface="Calibri" pitchFamily="34" charset="0"/>
            </a:endParaRPr>
          </a:p>
        </p:txBody>
      </p:sp>
    </p:spTree>
    <p:extLst>
      <p:ext uri="{BB962C8B-B14F-4D97-AF65-F5344CB8AC3E}">
        <p14:creationId xmlns:p14="http://schemas.microsoft.com/office/powerpoint/2010/main" val="2108892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FA2659-C287-4041-90BE-1770B6A985A2}" type="slidenum">
              <a:rPr lang="en-US">
                <a:solidFill>
                  <a:srgbClr val="000000"/>
                </a:solidFill>
              </a:rPr>
              <a:pPr/>
              <a:t>68</a:t>
            </a:fld>
            <a:endParaRPr lang="en-US">
              <a:solidFill>
                <a:srgbClr val="000000"/>
              </a:solidFill>
            </a:endParaRPr>
          </a:p>
        </p:txBody>
      </p:sp>
      <p:sp>
        <p:nvSpPr>
          <p:cNvPr id="195586" name="Rectangle 2"/>
          <p:cNvSpPr>
            <a:spLocks noGrp="1" noRot="1" noChangeAspect="1" noChangeArrowheads="1" noTextEdit="1"/>
          </p:cNvSpPr>
          <p:nvPr>
            <p:ph type="sldImg"/>
          </p:nvPr>
        </p:nvSpPr>
        <p:spPr>
          <a:xfrm>
            <a:off x="1143000" y="685800"/>
            <a:ext cx="4572000" cy="3429000"/>
          </a:xfrm>
          <a:ln/>
        </p:spPr>
      </p:sp>
      <p:sp>
        <p:nvSpPr>
          <p:cNvPr id="195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19745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7E400-1838-4695-BCA2-70E8D0FEA15B}" type="slidenum">
              <a:rPr lang="en-US">
                <a:solidFill>
                  <a:srgbClr val="000000"/>
                </a:solidFill>
              </a:rPr>
              <a:pPr/>
              <a:t>69</a:t>
            </a:fld>
            <a:endParaRPr lang="en-US">
              <a:solidFill>
                <a:srgbClr val="000000"/>
              </a:solidFill>
            </a:endParaRPr>
          </a:p>
        </p:txBody>
      </p:sp>
      <p:sp>
        <p:nvSpPr>
          <p:cNvPr id="196610" name="Rectangle 2"/>
          <p:cNvSpPr>
            <a:spLocks noGrp="1" noRot="1" noChangeAspect="1" noChangeArrowheads="1" noTextEdit="1"/>
          </p:cNvSpPr>
          <p:nvPr>
            <p:ph type="sldImg"/>
          </p:nvPr>
        </p:nvSpPr>
        <p:spPr>
          <a:xfrm>
            <a:off x="1143000" y="685800"/>
            <a:ext cx="4572000" cy="3429000"/>
          </a:xfrm>
          <a:ln/>
        </p:spPr>
      </p:sp>
      <p:sp>
        <p:nvSpPr>
          <p:cNvPr id="196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27865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C64B21-A613-4019-B7AE-1623BA2FBB9D}" type="slidenum">
              <a:rPr lang="en-US">
                <a:solidFill>
                  <a:srgbClr val="000000"/>
                </a:solidFill>
              </a:rPr>
              <a:pPr/>
              <a:t>70</a:t>
            </a:fld>
            <a:endParaRPr lang="en-US">
              <a:solidFill>
                <a:srgbClr val="000000"/>
              </a:solidFill>
            </a:endParaRPr>
          </a:p>
        </p:txBody>
      </p:sp>
      <p:sp>
        <p:nvSpPr>
          <p:cNvPr id="197634" name="Rectangle 2"/>
          <p:cNvSpPr>
            <a:spLocks noGrp="1" noRot="1" noChangeAspect="1" noChangeArrowheads="1" noTextEdit="1"/>
          </p:cNvSpPr>
          <p:nvPr>
            <p:ph type="sldImg"/>
          </p:nvPr>
        </p:nvSpPr>
        <p:spPr>
          <a:xfrm>
            <a:off x="1143000" y="685800"/>
            <a:ext cx="4572000" cy="3429000"/>
          </a:xfrm>
          <a:ln/>
        </p:spPr>
      </p:sp>
      <p:sp>
        <p:nvSpPr>
          <p:cNvPr id="197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14396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FE68AC-0F95-43DE-B1A5-2CABA317EBA0}" type="slidenum">
              <a:rPr lang="en-US">
                <a:solidFill>
                  <a:srgbClr val="000000"/>
                </a:solidFill>
              </a:rPr>
              <a:pPr/>
              <a:t>71</a:t>
            </a:fld>
            <a:endParaRPr lang="en-US">
              <a:solidFill>
                <a:srgbClr val="000000"/>
              </a:solidFill>
            </a:endParaRPr>
          </a:p>
        </p:txBody>
      </p:sp>
      <p:sp>
        <p:nvSpPr>
          <p:cNvPr id="198658" name="Rectangle 2"/>
          <p:cNvSpPr>
            <a:spLocks noGrp="1" noRot="1" noChangeAspect="1" noChangeArrowheads="1" noTextEdit="1"/>
          </p:cNvSpPr>
          <p:nvPr>
            <p:ph type="sldImg"/>
          </p:nvPr>
        </p:nvSpPr>
        <p:spPr>
          <a:xfrm>
            <a:off x="1143000" y="685800"/>
            <a:ext cx="4572000" cy="3429000"/>
          </a:xfrm>
          <a:ln/>
        </p:spPr>
      </p:sp>
      <p:sp>
        <p:nvSpPr>
          <p:cNvPr id="1986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06644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6ABCAD-DF17-44F5-84EB-F8C4A35983D5}" type="slidenum">
              <a:rPr lang="en-US">
                <a:solidFill>
                  <a:srgbClr val="000000"/>
                </a:solidFill>
              </a:rPr>
              <a:pPr/>
              <a:t>72</a:t>
            </a:fld>
            <a:endParaRPr lang="en-US">
              <a:solidFill>
                <a:srgbClr val="000000"/>
              </a:solidFill>
            </a:endParaRPr>
          </a:p>
        </p:txBody>
      </p:sp>
      <p:sp>
        <p:nvSpPr>
          <p:cNvPr id="1607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0771"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91435" tIns="45718" rIns="91435" bIns="45718"/>
          <a:lstStyle/>
          <a:p>
            <a:r>
              <a:rPr lang="en-US"/>
              <a:t>J. Am. Diet. Assoc. (1994) 94(8): 874-876.</a:t>
            </a:r>
          </a:p>
          <a:p>
            <a:r>
              <a:rPr lang="en-US"/>
              <a:t>This list of obstacles was adapted from a list generated by people with diabetes. </a:t>
            </a:r>
            <a:br>
              <a:rPr lang="en-US"/>
            </a:br>
            <a:r>
              <a:rPr lang="en-US"/>
              <a:t/>
            </a:r>
            <a:br>
              <a:rPr lang="en-US"/>
            </a:br>
            <a:r>
              <a:rPr lang="en-US"/>
              <a:t>The practical, social and emotional impact of a celiac diagnosis is an ever present reality for a person with the condition. No longer able to take the convenience, availability or content of food for granted, a celiac must remain armed with the knowledge of a food scientist, the savvy of a world class chef schooled in all aspects of food preparation, and the ability to anticipate and prepare for the need to bring along gluten-free alternatives for events, meetings, and dinners out. </a:t>
            </a:r>
          </a:p>
          <a:p>
            <a:endParaRPr lang="en-US"/>
          </a:p>
          <a:p>
            <a:r>
              <a:rPr lang="en-US"/>
              <a:t>Underlying these practical matters are fears and feelings which impact health behavior. While it is normal to feel angry and overwhelmed at times, medical professionals need to monitor patients who may not be adjusting to the diagnosis as well as could be expected. Depression, anxiety, anger and fear that interfere with daily activities or lead to behaviors like removing more foods than are necessary from the diet requires additional intervention. </a:t>
            </a:r>
          </a:p>
        </p:txBody>
      </p:sp>
    </p:spTree>
    <p:extLst>
      <p:ext uri="{BB962C8B-B14F-4D97-AF65-F5344CB8AC3E}">
        <p14:creationId xmlns:p14="http://schemas.microsoft.com/office/powerpoint/2010/main" val="2149956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3BE9CD-ECB7-4EC1-8DFF-D0898D1FA1C9}" type="slidenum">
              <a:rPr lang="en-US">
                <a:solidFill>
                  <a:srgbClr val="000000"/>
                </a:solidFill>
              </a:rPr>
              <a:pPr/>
              <a:t>73</a:t>
            </a:fld>
            <a:endParaRPr lang="en-US">
              <a:solidFill>
                <a:srgbClr val="000000"/>
              </a:solidFill>
            </a:endParaRPr>
          </a:p>
        </p:txBody>
      </p:sp>
      <p:sp>
        <p:nvSpPr>
          <p:cNvPr id="1628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281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91435" tIns="45718" rIns="91435" bIns="45718"/>
          <a:lstStyle/>
          <a:p>
            <a:r>
              <a:rPr lang="en-US"/>
              <a:t>What you can do:</a:t>
            </a:r>
          </a:p>
          <a:p>
            <a:pPr>
              <a:buFontTx/>
              <a:buChar char="•"/>
            </a:pPr>
            <a:r>
              <a:rPr lang="en-US"/>
              <a:t>State information about the disease and the patients tests in an objective</a:t>
            </a:r>
          </a:p>
          <a:p>
            <a:r>
              <a:rPr lang="en-US"/>
              <a:t> manner. (Avoid guilt, pressure)</a:t>
            </a:r>
          </a:p>
          <a:p>
            <a:pPr>
              <a:buFontTx/>
              <a:buChar char="•"/>
            </a:pPr>
            <a:r>
              <a:rPr lang="en-US"/>
              <a:t>Provide a prompt referral to a knowledgeable dietitian as soon as possible after diagnosis and provide information that will help reinforce or shape the patient’s knowledge about their condition. (Physician credibility reinforces internal knowledge)</a:t>
            </a:r>
          </a:p>
          <a:p>
            <a:pPr>
              <a:buFontTx/>
              <a:buChar char="•"/>
            </a:pPr>
            <a:r>
              <a:rPr lang="en-US"/>
              <a:t>Help patients learn positive coping skills by breaking down big changes into</a:t>
            </a:r>
          </a:p>
          <a:p>
            <a:r>
              <a:rPr lang="en-US"/>
              <a:t> smaller steps. (recommend positive strategies)</a:t>
            </a:r>
          </a:p>
          <a:p>
            <a:pPr>
              <a:buFontTx/>
              <a:buChar char="•"/>
            </a:pPr>
            <a:r>
              <a:rPr lang="en-US"/>
              <a:t>Intervene when depression or anxiety is apparent; research shows that the</a:t>
            </a:r>
          </a:p>
          <a:p>
            <a:r>
              <a:rPr lang="en-US"/>
              <a:t> successful management of these conditions are crucial for adherence and</a:t>
            </a:r>
          </a:p>
          <a:p>
            <a:r>
              <a:rPr lang="en-US"/>
              <a:t> adopting positive health behaviors.</a:t>
            </a:r>
          </a:p>
          <a:p>
            <a:pPr>
              <a:buFontTx/>
              <a:buChar char="•"/>
            </a:pPr>
            <a:r>
              <a:rPr lang="en-US"/>
              <a:t>Reinforce internally motivated factors that are apparent in patient’s life (a patient who feels better is experiencing an internal factor). </a:t>
            </a:r>
          </a:p>
          <a:p>
            <a:pPr>
              <a:buFontTx/>
              <a:buChar char="•"/>
            </a:pPr>
            <a:endParaRPr lang="en-US"/>
          </a:p>
        </p:txBody>
      </p:sp>
    </p:spTree>
    <p:extLst>
      <p:ext uri="{BB962C8B-B14F-4D97-AF65-F5344CB8AC3E}">
        <p14:creationId xmlns:p14="http://schemas.microsoft.com/office/powerpoint/2010/main" val="2524932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487FF2-6BAD-4C95-82B3-515C6AAE685F}" type="slidenum">
              <a:rPr lang="en-US">
                <a:solidFill>
                  <a:srgbClr val="000000"/>
                </a:solidFill>
              </a:rPr>
              <a:pPr/>
              <a:t>51</a:t>
            </a:fld>
            <a:endParaRPr lang="en-US">
              <a:solidFill>
                <a:srgbClr val="000000"/>
              </a:solidFill>
            </a:endParaRPr>
          </a:p>
        </p:txBody>
      </p:sp>
      <p:sp>
        <p:nvSpPr>
          <p:cNvPr id="176130" name="Rectangle 2"/>
          <p:cNvSpPr>
            <a:spLocks noGrp="1" noRot="1" noChangeAspect="1" noChangeArrowheads="1" noTextEdit="1"/>
          </p:cNvSpPr>
          <p:nvPr>
            <p:ph type="sldImg"/>
          </p:nvPr>
        </p:nvSpPr>
        <p:spPr>
          <a:xfrm>
            <a:off x="1143000" y="685800"/>
            <a:ext cx="4572000" cy="3429000"/>
          </a:xfrm>
          <a:ln/>
        </p:spPr>
      </p:sp>
      <p:sp>
        <p:nvSpPr>
          <p:cNvPr id="1761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19410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94113-F10B-40D1-9FA0-ADD74969608D}" type="slidenum">
              <a:rPr lang="en-US">
                <a:solidFill>
                  <a:srgbClr val="000000"/>
                </a:solidFill>
              </a:rPr>
              <a:pPr/>
              <a:t>52</a:t>
            </a:fld>
            <a:endParaRPr lang="en-US">
              <a:solidFill>
                <a:srgbClr val="000000"/>
              </a:solidFill>
            </a:endParaRPr>
          </a:p>
        </p:txBody>
      </p:sp>
      <p:sp>
        <p:nvSpPr>
          <p:cNvPr id="177154" name="Rectangle 2"/>
          <p:cNvSpPr>
            <a:spLocks noGrp="1" noRot="1" noChangeAspect="1" noChangeArrowheads="1" noTextEdit="1"/>
          </p:cNvSpPr>
          <p:nvPr>
            <p:ph type="sldImg"/>
          </p:nvPr>
        </p:nvSpPr>
        <p:spPr>
          <a:xfrm>
            <a:off x="1143000" y="685800"/>
            <a:ext cx="4572000" cy="3429000"/>
          </a:xfrm>
          <a:ln/>
        </p:spPr>
      </p:sp>
      <p:sp>
        <p:nvSpPr>
          <p:cNvPr id="1771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2599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859803-C12A-4C01-8F10-8042430D4114}" type="slidenum">
              <a:rPr lang="en-US">
                <a:solidFill>
                  <a:srgbClr val="000000"/>
                </a:solidFill>
              </a:rPr>
              <a:pPr/>
              <a:t>53</a:t>
            </a:fld>
            <a:endParaRPr lang="en-US">
              <a:solidFill>
                <a:srgbClr val="000000"/>
              </a:solidFill>
            </a:endParaRPr>
          </a:p>
        </p:txBody>
      </p:sp>
      <p:sp>
        <p:nvSpPr>
          <p:cNvPr id="130050" name="Rectangle 2"/>
          <p:cNvSpPr>
            <a:spLocks noGrp="1" noRot="1" noChangeAspect="1" noChangeArrowheads="1" noTextEdit="1"/>
          </p:cNvSpPr>
          <p:nvPr>
            <p:ph type="sldImg"/>
          </p:nvPr>
        </p:nvSpPr>
        <p:spPr>
          <a:xfrm>
            <a:off x="1143000" y="685800"/>
            <a:ext cx="4572000" cy="3429000"/>
          </a:xfrm>
          <a:ln/>
        </p:spPr>
      </p:sp>
      <p:sp>
        <p:nvSpPr>
          <p:cNvPr id="1300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79789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1ECDF9-1894-4BD6-B788-55FAA2106C5B}" type="slidenum">
              <a:rPr lang="en-US">
                <a:solidFill>
                  <a:srgbClr val="000000"/>
                </a:solidFill>
              </a:rPr>
              <a:pPr/>
              <a:t>54</a:t>
            </a:fld>
            <a:endParaRPr lang="en-US">
              <a:solidFill>
                <a:srgbClr val="000000"/>
              </a:solidFill>
            </a:endParaRPr>
          </a:p>
        </p:txBody>
      </p:sp>
      <p:sp>
        <p:nvSpPr>
          <p:cNvPr id="178178" name="Rectangle 2"/>
          <p:cNvSpPr>
            <a:spLocks noGrp="1" noRot="1" noChangeAspect="1" noChangeArrowheads="1" noTextEdit="1"/>
          </p:cNvSpPr>
          <p:nvPr>
            <p:ph type="sldImg"/>
          </p:nvPr>
        </p:nvSpPr>
        <p:spPr>
          <a:xfrm>
            <a:off x="1143000" y="685800"/>
            <a:ext cx="4572000" cy="3429000"/>
          </a:xfrm>
          <a:ln/>
        </p:spPr>
      </p:sp>
      <p:sp>
        <p:nvSpPr>
          <p:cNvPr id="1781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91940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832D0-C296-446E-8AB9-3B3BD4B374FD}" type="slidenum">
              <a:rPr lang="en-US">
                <a:solidFill>
                  <a:srgbClr val="000000"/>
                </a:solidFill>
              </a:rPr>
              <a:pPr/>
              <a:t>55</a:t>
            </a:fld>
            <a:endParaRPr lang="en-US">
              <a:solidFill>
                <a:srgbClr val="000000"/>
              </a:solidFill>
            </a:endParaRPr>
          </a:p>
        </p:txBody>
      </p:sp>
      <p:sp>
        <p:nvSpPr>
          <p:cNvPr id="108546"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1085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extLst>
      <p:ext uri="{BB962C8B-B14F-4D97-AF65-F5344CB8AC3E}">
        <p14:creationId xmlns:p14="http://schemas.microsoft.com/office/powerpoint/2010/main" val="461119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34A1B8-D4AD-459A-BE4C-6BFEAC5F4776}" type="slidenum">
              <a:rPr lang="en-US">
                <a:solidFill>
                  <a:srgbClr val="000000"/>
                </a:solidFill>
              </a:rPr>
              <a:pPr/>
              <a:t>56</a:t>
            </a:fld>
            <a:endParaRPr lang="en-US">
              <a:solidFill>
                <a:srgbClr val="000000"/>
              </a:solidFill>
            </a:endParaRPr>
          </a:p>
        </p:txBody>
      </p:sp>
      <p:sp>
        <p:nvSpPr>
          <p:cNvPr id="179202" name="Rectangle 2"/>
          <p:cNvSpPr>
            <a:spLocks noGrp="1" noRot="1" noChangeAspect="1" noChangeArrowheads="1" noTextEdit="1"/>
          </p:cNvSpPr>
          <p:nvPr>
            <p:ph type="sldImg"/>
          </p:nvPr>
        </p:nvSpPr>
        <p:spPr>
          <a:xfrm>
            <a:off x="1143000" y="685800"/>
            <a:ext cx="4572000" cy="3429000"/>
          </a:xfrm>
          <a:ln/>
        </p:spPr>
      </p:sp>
      <p:sp>
        <p:nvSpPr>
          <p:cNvPr id="1792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685024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C15E1D-2C3B-4DE9-A9B5-2C4E86F1AAE1}" type="slidenum">
              <a:rPr lang="en-US">
                <a:solidFill>
                  <a:srgbClr val="000000"/>
                </a:solidFill>
              </a:rPr>
              <a:pPr/>
              <a:t>57</a:t>
            </a:fld>
            <a:endParaRPr lang="en-US">
              <a:solidFill>
                <a:srgbClr val="000000"/>
              </a:solidFill>
            </a:endParaRPr>
          </a:p>
        </p:txBody>
      </p:sp>
      <p:sp>
        <p:nvSpPr>
          <p:cNvPr id="180226" name="Rectangle 2"/>
          <p:cNvSpPr>
            <a:spLocks noGrp="1" noRot="1" noChangeAspect="1" noChangeArrowheads="1" noTextEdit="1"/>
          </p:cNvSpPr>
          <p:nvPr>
            <p:ph type="sldImg"/>
          </p:nvPr>
        </p:nvSpPr>
        <p:spPr>
          <a:xfrm>
            <a:off x="1143000" y="685800"/>
            <a:ext cx="4572000" cy="3429000"/>
          </a:xfrm>
          <a:ln/>
        </p:spPr>
      </p:sp>
      <p:sp>
        <p:nvSpPr>
          <p:cNvPr id="1802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90072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8D8D9AB2-EB36-4F04-B41A-87EEB51ABD43}" type="datetimeFigureOut">
              <a:rPr lang="ar-SA" smtClean="0"/>
              <a:t>24/03/39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393963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D8D9AB2-EB36-4F04-B41A-87EEB51ABD43}" type="datetimeFigureOut">
              <a:rPr lang="ar-SA" smtClean="0"/>
              <a:t>24/03/39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665257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09600" y="274640"/>
            <a:ext cx="8077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D8D9AB2-EB36-4F04-B41A-87EEB51ABD43}" type="datetimeFigureOut">
              <a:rPr lang="ar-SA" smtClean="0"/>
              <a:t>24/03/39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30633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932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20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1785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8303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8886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79658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05961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901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D8D9AB2-EB36-4F04-B41A-87EEB51ABD43}" type="datetimeFigureOut">
              <a:rPr lang="ar-SA" smtClean="0"/>
              <a:t>24/03/39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2170907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48640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59359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AF5B3-7EAE-48D9-9843-FD392F0CF41B}" type="datetimeFigureOut">
              <a:rPr lang="en-US" smtClean="0">
                <a:solidFill>
                  <a:prstClr val="black">
                    <a:tint val="75000"/>
                  </a:prstClr>
                </a:solidFill>
              </a:rPr>
              <a:pPr/>
              <a:t>12/12/2017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6825BAE-FF8E-4608-92B6-5E53AF2BCFD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487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967"/>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935"/>
            <a:ext cx="7772400" cy="4114067"/>
          </a:xfrm>
        </p:spPr>
        <p:txBody>
          <a:bodyPr/>
          <a:lstStyle/>
          <a:p>
            <a:endParaRPr lang="en-US"/>
          </a:p>
        </p:txBody>
      </p:sp>
      <p:sp>
        <p:nvSpPr>
          <p:cNvPr id="4" name="Date Placeholder 3"/>
          <p:cNvSpPr>
            <a:spLocks noGrp="1"/>
          </p:cNvSpPr>
          <p:nvPr>
            <p:ph type="dt" sz="half" idx="10"/>
          </p:nvPr>
        </p:nvSpPr>
        <p:spPr>
          <a:xfrm>
            <a:off x="685800" y="6248037"/>
            <a:ext cx="1905000" cy="457933"/>
          </a:xfrm>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a:xfrm>
            <a:off x="3124200" y="6248037"/>
            <a:ext cx="2895600" cy="457933"/>
          </a:xfrm>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a:xfrm>
            <a:off x="7264400" y="6487993"/>
            <a:ext cx="1905000" cy="457933"/>
          </a:xfrm>
        </p:spPr>
        <p:txBody>
          <a:bodyPr/>
          <a:lstStyle>
            <a:lvl1pPr>
              <a:defRPr/>
            </a:lvl1pPr>
          </a:lstStyle>
          <a:p>
            <a:fld id="{CEC7B864-245F-4F66-8C9A-EF2F9186B4F0}"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5171738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8D9AB2-EB36-4F04-B41A-87EEB51ABD43}" type="datetimeFigureOut">
              <a:rPr lang="ar-SA" smtClean="0"/>
              <a:t>24/03/39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293377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8D8D9AB2-EB36-4F04-B41A-87EEB51ABD43}" type="datetimeFigureOut">
              <a:rPr lang="ar-SA" smtClean="0"/>
              <a:t>24/03/39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3035323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8D8D9AB2-EB36-4F04-B41A-87EEB51ABD43}" type="datetimeFigureOut">
              <a:rPr lang="ar-SA" smtClean="0"/>
              <a:t>24/03/39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80941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8D8D9AB2-EB36-4F04-B41A-87EEB51ABD43}" type="datetimeFigureOut">
              <a:rPr lang="ar-SA" smtClean="0"/>
              <a:t>24/03/39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172105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8D9AB2-EB36-4F04-B41A-87EEB51ABD43}" type="datetimeFigureOut">
              <a:rPr lang="ar-SA" smtClean="0"/>
              <a:t>24/03/39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1268401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8D9AB2-EB36-4F04-B41A-87EEB51ABD43}" type="datetimeFigureOut">
              <a:rPr lang="ar-SA" smtClean="0"/>
              <a:t>24/03/39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4022831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8D9AB2-EB36-4F04-B41A-87EEB51ABD43}" type="datetimeFigureOut">
              <a:rPr lang="ar-SA" smtClean="0"/>
              <a:t>24/03/39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858FE27-68F9-47B2-84E3-861A59998014}" type="slidenum">
              <a:rPr lang="ar-SA" smtClean="0"/>
              <a:t>‹#›</a:t>
            </a:fld>
            <a:endParaRPr lang="ar-SA"/>
          </a:p>
        </p:txBody>
      </p:sp>
    </p:spTree>
    <p:extLst>
      <p:ext uri="{BB962C8B-B14F-4D97-AF65-F5344CB8AC3E}">
        <p14:creationId xmlns:p14="http://schemas.microsoft.com/office/powerpoint/2010/main" val="832549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2"/>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D8D9AB2-EB36-4F04-B41A-87EEB51ABD43}" type="datetimeFigureOut">
              <a:rPr lang="ar-SA" smtClean="0"/>
              <a:t>24/03/39</a:t>
            </a:fld>
            <a:endParaRPr lang="ar-SA"/>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2"/>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858FE27-68F9-47B2-84E3-861A59998014}" type="slidenum">
              <a:rPr lang="ar-SA" smtClean="0"/>
              <a:t>‹#›</a:t>
            </a:fld>
            <a:endParaRPr lang="ar-SA"/>
          </a:p>
        </p:txBody>
      </p:sp>
    </p:spTree>
    <p:extLst>
      <p:ext uri="{BB962C8B-B14F-4D97-AF65-F5344CB8AC3E}">
        <p14:creationId xmlns:p14="http://schemas.microsoft.com/office/powerpoint/2010/main" val="1817243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4F6AF5B3-7EAE-48D9-9843-FD392F0CF41B}" type="datetimeFigureOut">
              <a:rPr lang="en-US" smtClean="0">
                <a:solidFill>
                  <a:prstClr val="black">
                    <a:tint val="75000"/>
                  </a:prstClr>
                </a:solidFill>
              </a:rPr>
              <a:pPr rtl="0"/>
              <a:t>12/12/2017</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6825BAE-FF8E-4608-92B6-5E53AF2BCFD5}"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4124377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13.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5.png"/><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png"/><Relationship Id="rId4" Type="http://schemas.openxmlformats.org/officeDocument/2006/relationships/oleObject" Target="../embeddings/oleObject1.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Diarrhea,Cystic</a:t>
            </a:r>
            <a:r>
              <a:rPr lang="en-US" dirty="0" smtClean="0"/>
              <a:t> Fibrosis and Celiac Disease </a:t>
            </a:r>
            <a:endParaRPr lang="ar-SA" dirty="0"/>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2488050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idx="4294967295"/>
          </p:nvPr>
        </p:nvSpPr>
        <p:spPr/>
        <p:txBody>
          <a:bodyPr/>
          <a:lstStyle/>
          <a:p>
            <a:pPr eaLnBrk="1" hangingPunct="1"/>
            <a:r>
              <a:rPr lang="en-US" smtClean="0"/>
              <a:t>Complications of diarrhea</a:t>
            </a:r>
          </a:p>
        </p:txBody>
      </p:sp>
      <p:sp>
        <p:nvSpPr>
          <p:cNvPr id="12291" name="Content Placeholder 3"/>
          <p:cNvSpPr>
            <a:spLocks noGrp="1"/>
          </p:cNvSpPr>
          <p:nvPr>
            <p:ph sz="quarter" idx="4294967295"/>
          </p:nvPr>
        </p:nvSpPr>
        <p:spPr>
          <a:xfrm>
            <a:off x="1369220" y="1527175"/>
            <a:ext cx="6378179" cy="4572000"/>
          </a:xfrm>
        </p:spPr>
        <p:txBody>
          <a:bodyPr/>
          <a:lstStyle/>
          <a:p>
            <a:pPr marL="0" indent="0">
              <a:buClr>
                <a:schemeClr val="tx2"/>
              </a:buClr>
              <a:buNone/>
            </a:pPr>
            <a:r>
              <a:rPr lang="en-US" dirty="0" smtClean="0"/>
              <a:t>Dehydration</a:t>
            </a:r>
          </a:p>
          <a:p>
            <a:pPr marL="0" indent="0">
              <a:buClr>
                <a:schemeClr val="tx2"/>
              </a:buClr>
              <a:buNone/>
            </a:pPr>
            <a:r>
              <a:rPr lang="en-US" dirty="0" smtClean="0"/>
              <a:t>Metabolic Acidosis</a:t>
            </a:r>
          </a:p>
          <a:p>
            <a:pPr marL="0" indent="0">
              <a:buClr>
                <a:schemeClr val="tx2"/>
              </a:buClr>
              <a:buNone/>
            </a:pPr>
            <a:r>
              <a:rPr lang="en-US" dirty="0" smtClean="0"/>
              <a:t>Gastrointestinal complications</a:t>
            </a:r>
          </a:p>
          <a:p>
            <a:pPr marL="0" indent="0">
              <a:buClr>
                <a:schemeClr val="tx2"/>
              </a:buClr>
              <a:buNone/>
            </a:pPr>
            <a:r>
              <a:rPr lang="en-US" dirty="0" smtClean="0"/>
              <a:t>Nutritional complications</a:t>
            </a:r>
          </a:p>
          <a:p>
            <a:pPr eaLnBrk="1" hangingPunct="1">
              <a:buFont typeface="Wingdings 2" pitchFamily="18" charset="2"/>
              <a:buNone/>
            </a:pPr>
            <a:endParaRPr lang="en-US" dirty="0" smtClean="0"/>
          </a:p>
          <a:p>
            <a:pPr eaLnBrk="1" hangingPunct="1"/>
            <a:endParaRPr lang="en-US" dirty="0" smtClean="0"/>
          </a:p>
        </p:txBody>
      </p:sp>
    </p:spTree>
    <p:extLst>
      <p:ext uri="{BB962C8B-B14F-4D97-AF65-F5344CB8AC3E}">
        <p14:creationId xmlns:p14="http://schemas.microsoft.com/office/powerpoint/2010/main" val="1031978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idx="4294967295"/>
          </p:nvPr>
        </p:nvSpPr>
        <p:spPr/>
        <p:txBody>
          <a:bodyPr/>
          <a:lstStyle/>
          <a:p>
            <a:pPr eaLnBrk="1" hangingPunct="1"/>
            <a:r>
              <a:rPr lang="en-US" smtClean="0"/>
              <a:t>Treatment of Diarrhea</a:t>
            </a:r>
          </a:p>
        </p:txBody>
      </p:sp>
      <p:sp>
        <p:nvSpPr>
          <p:cNvPr id="13315" name="Content Placeholder 3"/>
          <p:cNvSpPr>
            <a:spLocks noGrp="1"/>
          </p:cNvSpPr>
          <p:nvPr>
            <p:ph sz="quarter" idx="4294967295"/>
          </p:nvPr>
        </p:nvSpPr>
        <p:spPr>
          <a:xfrm>
            <a:off x="1369220" y="1527175"/>
            <a:ext cx="6378179" cy="4572000"/>
          </a:xfrm>
        </p:spPr>
        <p:txBody>
          <a:bodyPr>
            <a:normAutofit fontScale="92500" lnSpcReduction="20000"/>
          </a:bodyPr>
          <a:lstStyle/>
          <a:p>
            <a:pPr marL="0" indent="0">
              <a:lnSpc>
                <a:spcPct val="80000"/>
              </a:lnSpc>
              <a:buNone/>
            </a:pPr>
            <a:r>
              <a:rPr lang="en-US" sz="1800" dirty="0"/>
              <a:t>Plenty of fluids</a:t>
            </a:r>
          </a:p>
          <a:p>
            <a:pPr marL="0" indent="0">
              <a:lnSpc>
                <a:spcPct val="80000"/>
              </a:lnSpc>
              <a:buNone/>
            </a:pPr>
            <a:r>
              <a:rPr lang="en-US" sz="1800" dirty="0"/>
              <a:t>                  </a:t>
            </a:r>
            <a:r>
              <a:rPr lang="en-US" sz="2000" dirty="0"/>
              <a:t>oral rehydration solution  using ingredients found in  household can be given.</a:t>
            </a:r>
            <a:r>
              <a:rPr lang="en-US" sz="2000" b="1" dirty="0"/>
              <a:t> </a:t>
            </a:r>
          </a:p>
          <a:p>
            <a:pPr marL="0" indent="0">
              <a:lnSpc>
                <a:spcPct val="80000"/>
              </a:lnSpc>
              <a:buNone/>
            </a:pPr>
            <a:r>
              <a:rPr lang="en-US" sz="2000" b="1" dirty="0"/>
              <a:t>                         </a:t>
            </a:r>
            <a:r>
              <a:rPr lang="en-US" sz="2000" dirty="0"/>
              <a:t>Ideally these drinks  should contain:</a:t>
            </a:r>
          </a:p>
          <a:p>
            <a:pPr marL="0" indent="0">
              <a:lnSpc>
                <a:spcPct val="80000"/>
              </a:lnSpc>
              <a:buNone/>
            </a:pPr>
            <a:r>
              <a:rPr lang="en-US" sz="2000" dirty="0"/>
              <a:t>                    </a:t>
            </a:r>
            <a:r>
              <a:rPr lang="en-US" sz="2000" b="1" dirty="0"/>
              <a:t>.</a:t>
            </a:r>
            <a:r>
              <a:rPr lang="en-US" sz="2000" dirty="0"/>
              <a:t> starches and/or sugars as a source of glucose and energy, </a:t>
            </a:r>
          </a:p>
          <a:p>
            <a:pPr marL="0" indent="0">
              <a:lnSpc>
                <a:spcPct val="80000"/>
              </a:lnSpc>
              <a:buNone/>
            </a:pPr>
            <a:r>
              <a:rPr lang="en-US" sz="2000" dirty="0"/>
              <a:t>                   </a:t>
            </a:r>
            <a:r>
              <a:rPr lang="en-US" sz="2000" b="1" dirty="0"/>
              <a:t> . </a:t>
            </a:r>
            <a:r>
              <a:rPr lang="en-US" sz="2000" dirty="0"/>
              <a:t>some sodium and </a:t>
            </a:r>
          </a:p>
          <a:p>
            <a:pPr marL="0" indent="0">
              <a:lnSpc>
                <a:spcPct val="80000"/>
              </a:lnSpc>
              <a:buNone/>
            </a:pPr>
            <a:r>
              <a:rPr lang="en-US" sz="2000" dirty="0"/>
              <a:t>                    </a:t>
            </a:r>
            <a:r>
              <a:rPr lang="en-US" sz="2000" b="1" dirty="0"/>
              <a:t>.</a:t>
            </a:r>
            <a:r>
              <a:rPr lang="en-US" sz="2000" dirty="0"/>
              <a:t> preferably some potassium.</a:t>
            </a:r>
          </a:p>
          <a:p>
            <a:pPr marL="0" indent="0">
              <a:lnSpc>
                <a:spcPct val="80000"/>
              </a:lnSpc>
              <a:buNone/>
            </a:pPr>
            <a:r>
              <a:rPr lang="en-US" sz="2000" dirty="0"/>
              <a:t>               </a:t>
            </a:r>
          </a:p>
          <a:p>
            <a:pPr marL="0" indent="0">
              <a:lnSpc>
                <a:spcPct val="80000"/>
              </a:lnSpc>
              <a:buNone/>
            </a:pPr>
            <a:r>
              <a:rPr lang="en-US" sz="1800" dirty="0"/>
              <a:t>                                  </a:t>
            </a:r>
            <a:r>
              <a:rPr lang="en-US" sz="1800" b="1" dirty="0" err="1"/>
              <a:t>Breastmilk</a:t>
            </a:r>
            <a:r>
              <a:rPr lang="en-US" sz="1800" b="1" dirty="0"/>
              <a:t> </a:t>
            </a:r>
            <a:endParaRPr lang="en-US" sz="1800" dirty="0"/>
          </a:p>
          <a:p>
            <a:pPr marL="0" indent="0">
              <a:lnSpc>
                <a:spcPct val="80000"/>
              </a:lnSpc>
              <a:buNone/>
            </a:pPr>
            <a:r>
              <a:rPr lang="en-US" sz="1800" b="1" dirty="0"/>
              <a:t>                                  Gruels </a:t>
            </a:r>
            <a:r>
              <a:rPr lang="en-US" sz="1800" dirty="0"/>
              <a:t>(diluted mixtures of cooked cereals and water) </a:t>
            </a:r>
          </a:p>
          <a:p>
            <a:pPr marL="0" indent="0">
              <a:lnSpc>
                <a:spcPct val="80000"/>
              </a:lnSpc>
              <a:buNone/>
            </a:pPr>
            <a:r>
              <a:rPr lang="en-US" sz="1800" b="1" dirty="0"/>
              <a:t>                                  Carrot Soup </a:t>
            </a:r>
          </a:p>
          <a:p>
            <a:pPr marL="0" indent="0">
              <a:lnSpc>
                <a:spcPct val="80000"/>
              </a:lnSpc>
              <a:buNone/>
            </a:pPr>
            <a:r>
              <a:rPr lang="en-US" sz="1800" b="1" dirty="0"/>
              <a:t>                                  Rice water  -  congee</a:t>
            </a:r>
            <a:r>
              <a:rPr lang="en-US" sz="1800" dirty="0"/>
              <a:t> </a:t>
            </a:r>
          </a:p>
          <a:p>
            <a:pPr eaLnBrk="1" hangingPunct="1">
              <a:lnSpc>
                <a:spcPct val="80000"/>
              </a:lnSpc>
              <a:buFont typeface="Wingdings 2" pitchFamily="18" charset="2"/>
              <a:buNone/>
            </a:pPr>
            <a:endParaRPr lang="en-US" sz="1300" dirty="0"/>
          </a:p>
          <a:p>
            <a:pPr eaLnBrk="1" hangingPunct="1">
              <a:lnSpc>
                <a:spcPct val="80000"/>
              </a:lnSpc>
              <a:buFont typeface="Wingdings 2" pitchFamily="18" charset="2"/>
              <a:buNone/>
            </a:pPr>
            <a:r>
              <a:rPr lang="en-US" sz="1100" dirty="0"/>
              <a:t/>
            </a:r>
            <a:br>
              <a:rPr lang="en-US" sz="1100" dirty="0"/>
            </a:br>
            <a:r>
              <a:rPr lang="en-US" sz="1100" dirty="0"/>
              <a:t/>
            </a:r>
            <a:br>
              <a:rPr lang="en-US" sz="1100" dirty="0"/>
            </a:br>
            <a:endParaRPr lang="en-US" sz="1100" dirty="0"/>
          </a:p>
        </p:txBody>
      </p:sp>
    </p:spTree>
    <p:extLst>
      <p:ext uri="{BB962C8B-B14F-4D97-AF65-F5344CB8AC3E}">
        <p14:creationId xmlns:p14="http://schemas.microsoft.com/office/powerpoint/2010/main" val="22478176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idx="4294967295"/>
          </p:nvPr>
        </p:nvSpPr>
        <p:spPr/>
        <p:txBody>
          <a:bodyPr/>
          <a:lstStyle/>
          <a:p>
            <a:pPr eaLnBrk="1" hangingPunct="1"/>
            <a:r>
              <a:rPr lang="en-US" smtClean="0"/>
              <a:t>Treatment of Diarrhea</a:t>
            </a:r>
          </a:p>
        </p:txBody>
      </p:sp>
      <p:sp>
        <p:nvSpPr>
          <p:cNvPr id="14339" name="Content Placeholder 3"/>
          <p:cNvSpPr>
            <a:spLocks noGrp="1"/>
          </p:cNvSpPr>
          <p:nvPr>
            <p:ph sz="quarter" idx="4294967295"/>
          </p:nvPr>
        </p:nvSpPr>
        <p:spPr>
          <a:xfrm>
            <a:off x="1369220" y="1527175"/>
            <a:ext cx="6378179" cy="4572000"/>
          </a:xfrm>
        </p:spPr>
        <p:txBody>
          <a:bodyPr>
            <a:normAutofit lnSpcReduction="10000"/>
          </a:bodyPr>
          <a:lstStyle/>
          <a:p>
            <a:pPr marL="0" indent="0">
              <a:lnSpc>
                <a:spcPct val="80000"/>
              </a:lnSpc>
              <a:buNone/>
            </a:pPr>
            <a:r>
              <a:rPr lang="en-US" sz="2100" dirty="0"/>
              <a:t>Home made ORS recipe</a:t>
            </a:r>
            <a:br>
              <a:rPr lang="en-US" sz="2100" dirty="0"/>
            </a:br>
            <a:r>
              <a:rPr lang="en-US" sz="2100" dirty="0"/>
              <a:t/>
            </a:r>
            <a:br>
              <a:rPr lang="en-US" sz="2100" dirty="0"/>
            </a:br>
            <a:r>
              <a:rPr lang="en-US" sz="2100" dirty="0"/>
              <a:t>Preparing a 1 (one) </a:t>
            </a:r>
            <a:r>
              <a:rPr lang="en-US" sz="2100" dirty="0" err="1"/>
              <a:t>litre</a:t>
            </a:r>
            <a:r>
              <a:rPr lang="en-US" sz="2100" dirty="0"/>
              <a:t> oral rehydration solution [ORS] using Salt, Sugar and Water at Home</a:t>
            </a:r>
            <a:br>
              <a:rPr lang="en-US" sz="2100" dirty="0"/>
            </a:br>
            <a:r>
              <a:rPr lang="en-US" sz="2100" dirty="0"/>
              <a:t/>
            </a:r>
            <a:br>
              <a:rPr lang="en-US" sz="2100" dirty="0"/>
            </a:br>
            <a:r>
              <a:rPr lang="en-US" sz="2100" dirty="0"/>
              <a:t>Mix an oral rehydration solution using  one of the following recipes; depending on ingredients and container availability:</a:t>
            </a:r>
            <a:br>
              <a:rPr lang="en-US" sz="2100" dirty="0"/>
            </a:br>
            <a:r>
              <a:rPr lang="en-US" sz="2100" dirty="0"/>
              <a:t/>
            </a:r>
            <a:br>
              <a:rPr lang="en-US" sz="2100" dirty="0"/>
            </a:br>
            <a:r>
              <a:rPr lang="en-US" sz="2100" dirty="0"/>
              <a:t>Ingredients:</a:t>
            </a:r>
          </a:p>
          <a:p>
            <a:pPr marL="0" indent="0">
              <a:lnSpc>
                <a:spcPct val="80000"/>
              </a:lnSpc>
              <a:buNone/>
            </a:pPr>
            <a:r>
              <a:rPr lang="en-US" sz="2100" dirty="0"/>
              <a:t>one level teaspoon of salt </a:t>
            </a:r>
          </a:p>
          <a:p>
            <a:pPr marL="0" indent="0">
              <a:lnSpc>
                <a:spcPct val="80000"/>
              </a:lnSpc>
              <a:buNone/>
            </a:pPr>
            <a:r>
              <a:rPr lang="en-US" sz="2100" dirty="0"/>
              <a:t>eight level teaspoons of sugar </a:t>
            </a:r>
          </a:p>
          <a:p>
            <a:pPr marL="0" indent="0">
              <a:lnSpc>
                <a:spcPct val="80000"/>
              </a:lnSpc>
              <a:buNone/>
            </a:pPr>
            <a:r>
              <a:rPr lang="en-US" sz="2100" dirty="0"/>
              <a:t>one </a:t>
            </a:r>
            <a:r>
              <a:rPr lang="en-US" sz="2100" dirty="0" err="1"/>
              <a:t>litre</a:t>
            </a:r>
            <a:r>
              <a:rPr lang="en-US" sz="2100" dirty="0"/>
              <a:t> of clean drinking or boiled water and then cooled</a:t>
            </a:r>
            <a:br>
              <a:rPr lang="en-US" sz="2100" dirty="0"/>
            </a:br>
            <a:r>
              <a:rPr lang="en-US" sz="2100" dirty="0"/>
              <a:t>5 </a:t>
            </a:r>
            <a:r>
              <a:rPr lang="en-US" sz="2100" dirty="0" err="1"/>
              <a:t>cupfuls</a:t>
            </a:r>
            <a:r>
              <a:rPr lang="en-US" sz="2100" dirty="0"/>
              <a:t> (each cup about 200 ml.) </a:t>
            </a:r>
          </a:p>
          <a:p>
            <a:pPr marL="0" indent="0">
              <a:lnSpc>
                <a:spcPct val="80000"/>
              </a:lnSpc>
              <a:buNone/>
            </a:pPr>
            <a:r>
              <a:rPr lang="en-US" sz="2100" dirty="0"/>
              <a:t>Preparation Method: </a:t>
            </a:r>
          </a:p>
          <a:p>
            <a:pPr marL="0" indent="0">
              <a:lnSpc>
                <a:spcPct val="80000"/>
              </a:lnSpc>
              <a:buNone/>
            </a:pPr>
            <a:r>
              <a:rPr lang="en-US" sz="2100" dirty="0"/>
              <a:t>Stir the mixture till the salt and sugar dissolve.</a:t>
            </a:r>
          </a:p>
          <a:p>
            <a:pPr eaLnBrk="1" hangingPunct="1">
              <a:lnSpc>
                <a:spcPct val="80000"/>
              </a:lnSpc>
            </a:pPr>
            <a:endParaRPr lang="en-US" sz="2100" dirty="0"/>
          </a:p>
        </p:txBody>
      </p:sp>
    </p:spTree>
    <p:extLst>
      <p:ext uri="{BB962C8B-B14F-4D97-AF65-F5344CB8AC3E}">
        <p14:creationId xmlns:p14="http://schemas.microsoft.com/office/powerpoint/2010/main" val="2098015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idx="4294967295"/>
          </p:nvPr>
        </p:nvSpPr>
        <p:spPr/>
        <p:txBody>
          <a:bodyPr/>
          <a:lstStyle/>
          <a:p>
            <a:pPr eaLnBrk="1" hangingPunct="1"/>
            <a:r>
              <a:rPr lang="en-US" smtClean="0"/>
              <a:t>Preparation of ORS</a:t>
            </a:r>
          </a:p>
        </p:txBody>
      </p:sp>
      <p:pic>
        <p:nvPicPr>
          <p:cNvPr id="15363" name="Picture 2"/>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1371600" y="2438400"/>
            <a:ext cx="2457450" cy="2470150"/>
          </a:xfrm>
        </p:spPr>
      </p:pic>
      <p:pic>
        <p:nvPicPr>
          <p:cNvPr id="15364" name="Picture 3" descr="C:\Documents and Settings\kkk\My Documents\My Pictures\diy.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4850" y="2438401"/>
            <a:ext cx="308610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314450" y="5257801"/>
            <a:ext cx="2571750" cy="646331"/>
          </a:xfrm>
          <a:prstGeom prst="rect">
            <a:avLst/>
          </a:prstGeom>
          <a:solidFill>
            <a:schemeClr val="accent5">
              <a:lumMod val="75000"/>
            </a:schemeClr>
          </a:solidFill>
          <a:ln>
            <a:prstDash val="solid"/>
          </a:ln>
        </p:spPr>
        <p:style>
          <a:lnRef idx="2">
            <a:schemeClr val="dk1"/>
          </a:lnRef>
          <a:fillRef idx="1">
            <a:schemeClr val="lt1"/>
          </a:fillRef>
          <a:effectRef idx="0">
            <a:schemeClr val="dk1"/>
          </a:effectRef>
          <a:fontRef idx="minor">
            <a:schemeClr val="dk1"/>
          </a:fontRef>
        </p:style>
        <p:txBody>
          <a:bodyPr>
            <a:spAutoFit/>
          </a:bodyPr>
          <a:lstStyle/>
          <a:p>
            <a:pPr algn="l" rtl="0">
              <a:defRPr/>
            </a:pPr>
            <a:r>
              <a:rPr lang="en-US" dirty="0">
                <a:solidFill>
                  <a:prstClr val="black"/>
                </a:solidFill>
              </a:rPr>
              <a:t>Preparation of glassful of ORS</a:t>
            </a:r>
          </a:p>
        </p:txBody>
      </p:sp>
      <p:sp>
        <p:nvSpPr>
          <p:cNvPr id="9" name="TextBox 8"/>
          <p:cNvSpPr txBox="1"/>
          <p:nvPr/>
        </p:nvSpPr>
        <p:spPr>
          <a:xfrm>
            <a:off x="4972050" y="5245101"/>
            <a:ext cx="2400300" cy="646331"/>
          </a:xfrm>
          <a:prstGeom prst="rect">
            <a:avLst/>
          </a:prstGeom>
          <a:solidFill>
            <a:schemeClr val="accent5">
              <a:lumMod val="75000"/>
            </a:schemeClr>
          </a:solidFill>
          <a:ln>
            <a:solidFill>
              <a:schemeClr val="tx1"/>
            </a:solidFill>
            <a:prstDash val="solid"/>
          </a:ln>
        </p:spPr>
        <p:txBody>
          <a:bodyPr>
            <a:spAutoFit/>
          </a:bodyPr>
          <a:lstStyle/>
          <a:p>
            <a:pPr algn="l" rtl="0">
              <a:defRPr/>
            </a:pPr>
            <a:r>
              <a:rPr lang="en-US" dirty="0">
                <a:solidFill>
                  <a:prstClr val="black"/>
                </a:solidFill>
              </a:rPr>
              <a:t>Preparation of  1 </a:t>
            </a:r>
            <a:r>
              <a:rPr lang="en-US" dirty="0" err="1">
                <a:solidFill>
                  <a:prstClr val="black"/>
                </a:solidFill>
              </a:rPr>
              <a:t>Litre</a:t>
            </a:r>
            <a:r>
              <a:rPr lang="en-US" dirty="0">
                <a:solidFill>
                  <a:prstClr val="black"/>
                </a:solidFill>
              </a:rPr>
              <a:t> ORS</a:t>
            </a:r>
          </a:p>
        </p:txBody>
      </p:sp>
      <p:sp>
        <p:nvSpPr>
          <p:cNvPr id="15367" name="TextBox 10"/>
          <p:cNvSpPr txBox="1">
            <a:spLocks noChangeArrowheads="1"/>
          </p:cNvSpPr>
          <p:nvPr/>
        </p:nvSpPr>
        <p:spPr bwMode="auto">
          <a:xfrm>
            <a:off x="1657350" y="6019801"/>
            <a:ext cx="5943600" cy="646331"/>
          </a:xfrm>
          <a:prstGeom prst="rect">
            <a:avLst/>
          </a:prstGeom>
          <a:solidFill>
            <a:srgbClr val="FFC000"/>
          </a:solidFill>
          <a:ln w="9525">
            <a:solidFill>
              <a:schemeClr val="accent1"/>
            </a:solidFill>
            <a:miter lim="800000"/>
            <a:headEnd/>
            <a:tailEnd/>
          </a:ln>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l" rtl="0" eaLnBrk="1" hangingPunct="1"/>
            <a:r>
              <a:rPr lang="en-US">
                <a:solidFill>
                  <a:prstClr val="black"/>
                </a:solidFill>
              </a:rPr>
              <a:t>Taste the drink before giving! It should be no more salty than tears.</a:t>
            </a:r>
          </a:p>
        </p:txBody>
      </p:sp>
    </p:spTree>
    <p:extLst>
      <p:ext uri="{BB962C8B-B14F-4D97-AF65-F5344CB8AC3E}">
        <p14:creationId xmlns:p14="http://schemas.microsoft.com/office/powerpoint/2010/main" val="225199160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idx="4294967295"/>
          </p:nvPr>
        </p:nvSpPr>
        <p:spPr>
          <a:xfrm>
            <a:off x="1369219" y="228600"/>
            <a:ext cx="6400800" cy="609600"/>
          </a:xfrm>
        </p:spPr>
        <p:txBody>
          <a:bodyPr>
            <a:normAutofit fontScale="90000"/>
          </a:bodyPr>
          <a:lstStyle/>
          <a:p>
            <a:pPr eaLnBrk="1" hangingPunct="1"/>
            <a:r>
              <a:rPr lang="en-US" dirty="0" smtClean="0"/>
              <a:t>ORS</a:t>
            </a:r>
          </a:p>
        </p:txBody>
      </p:sp>
      <p:sp>
        <p:nvSpPr>
          <p:cNvPr id="16387" name="Content Placeholder 3"/>
          <p:cNvSpPr>
            <a:spLocks noGrp="1"/>
          </p:cNvSpPr>
          <p:nvPr>
            <p:ph sz="quarter" idx="4294967295"/>
          </p:nvPr>
        </p:nvSpPr>
        <p:spPr>
          <a:xfrm>
            <a:off x="1369220" y="1066802"/>
            <a:ext cx="6378179" cy="5032375"/>
          </a:xfrm>
        </p:spPr>
        <p:txBody>
          <a:bodyPr/>
          <a:lstStyle/>
          <a:p>
            <a:pPr eaLnBrk="1" hangingPunct="1">
              <a:buFont typeface="Wingdings 2" pitchFamily="18" charset="2"/>
              <a:buNone/>
            </a:pPr>
            <a:r>
              <a:rPr lang="en-US" sz="2000" dirty="0"/>
              <a:t>The  formula for ORS recommended by WHO/ UNICEF  contains</a:t>
            </a:r>
          </a:p>
          <a:p>
            <a:pPr eaLnBrk="1" hangingPunct="1">
              <a:buFont typeface="Wingdings 2" pitchFamily="18" charset="2"/>
              <a:buNone/>
            </a:pPr>
            <a:endParaRPr lang="en-US" dirty="0" smtClean="0"/>
          </a:p>
        </p:txBody>
      </p:sp>
      <p:graphicFrame>
        <p:nvGraphicFramePr>
          <p:cNvPr id="6" name="Table 5"/>
          <p:cNvGraphicFramePr>
            <a:graphicFrameLocks noGrp="1"/>
          </p:cNvGraphicFramePr>
          <p:nvPr/>
        </p:nvGraphicFramePr>
        <p:xfrm>
          <a:off x="1314450" y="1582506"/>
          <a:ext cx="6572250" cy="5046899"/>
        </p:xfrm>
        <a:graphic>
          <a:graphicData uri="http://schemas.openxmlformats.org/drawingml/2006/table">
            <a:tbl>
              <a:tblPr firstRow="1" bandRow="1">
                <a:solidFill>
                  <a:schemeClr val="accent5">
                    <a:lumMod val="40000"/>
                    <a:lumOff val="60000"/>
                  </a:schemeClr>
                </a:solidFill>
                <a:tableStyleId>{5C22544A-7EE6-4342-B048-85BDC9FD1C3A}</a:tableStyleId>
              </a:tblPr>
              <a:tblGrid>
                <a:gridCol w="1965491"/>
                <a:gridCol w="1179295"/>
                <a:gridCol w="1965491"/>
                <a:gridCol w="1461973"/>
              </a:tblGrid>
              <a:tr h="12075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accent1">
                              <a:lumMod val="75000"/>
                            </a:schemeClr>
                          </a:solidFill>
                        </a:rPr>
                        <a:t>Reduced </a:t>
                      </a:r>
                      <a:r>
                        <a:rPr lang="en-US" sz="1800" dirty="0" err="1" smtClean="0">
                          <a:solidFill>
                            <a:schemeClr val="accent1">
                              <a:lumMod val="75000"/>
                            </a:schemeClr>
                          </a:solidFill>
                        </a:rPr>
                        <a:t>osmolarity</a:t>
                      </a:r>
                      <a:r>
                        <a:rPr lang="en-US" sz="1800" dirty="0" smtClean="0">
                          <a:solidFill>
                            <a:schemeClr val="accent1">
                              <a:lumMod val="75000"/>
                            </a:schemeClr>
                          </a:solidFill>
                        </a:rPr>
                        <a:t> ORS</a:t>
                      </a:r>
                    </a:p>
                    <a:p>
                      <a:endParaRPr lang="en-US" dirty="0"/>
                    </a:p>
                  </a:txBody>
                  <a:tcPr marL="68580" marR="68580">
                    <a:noFill/>
                  </a:tcPr>
                </a:tc>
                <a:tc>
                  <a:txBody>
                    <a:bodyPr/>
                    <a:lstStyle/>
                    <a:p>
                      <a:pPr algn="ctr"/>
                      <a:r>
                        <a:rPr lang="en-US" sz="1400" dirty="0" smtClean="0">
                          <a:solidFill>
                            <a:schemeClr val="accent1">
                              <a:lumMod val="75000"/>
                            </a:schemeClr>
                          </a:solidFill>
                        </a:rPr>
                        <a:t>Grams  /</a:t>
                      </a:r>
                      <a:r>
                        <a:rPr lang="en-US" sz="1400" dirty="0" err="1" smtClean="0">
                          <a:solidFill>
                            <a:schemeClr val="accent1">
                              <a:lumMod val="75000"/>
                            </a:schemeClr>
                          </a:solidFill>
                        </a:rPr>
                        <a:t>litre</a:t>
                      </a:r>
                      <a:endParaRPr lang="en-US" sz="1400" dirty="0">
                        <a:solidFill>
                          <a:schemeClr val="accent1">
                            <a:lumMod val="75000"/>
                          </a:schemeClr>
                        </a:solidFill>
                      </a:endParaRPr>
                    </a:p>
                  </a:txBody>
                  <a:tcPr marL="68580" marR="68580">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Reduced</a:t>
                      </a:r>
                      <a:r>
                        <a:rPr lang="en-US" baseline="0" dirty="0" smtClean="0"/>
                        <a:t> </a:t>
                      </a:r>
                      <a:r>
                        <a:rPr lang="en-US" baseline="0" dirty="0" err="1" smtClean="0"/>
                        <a:t>Osmolarity</a:t>
                      </a:r>
                      <a:r>
                        <a:rPr lang="en-US" baseline="0" dirty="0" smtClean="0"/>
                        <a:t>  ORS</a:t>
                      </a:r>
                      <a:endParaRPr lang="en-US" dirty="0" smtClean="0"/>
                    </a:p>
                    <a:p>
                      <a:pPr algn="ctr"/>
                      <a:endParaRPr lang="en-US" dirty="0"/>
                    </a:p>
                  </a:txBody>
                  <a:tcPr marL="68580" marR="68580">
                    <a:solidFill>
                      <a:schemeClr val="accent5">
                        <a:lumMod val="75000"/>
                      </a:schemeClr>
                    </a:solidFill>
                  </a:tcPr>
                </a:tc>
                <a:tc>
                  <a:txBody>
                    <a:bodyPr/>
                    <a:lstStyle/>
                    <a:p>
                      <a:r>
                        <a:rPr lang="en-US" dirty="0" err="1" smtClean="0"/>
                        <a:t>mmols</a:t>
                      </a:r>
                      <a:r>
                        <a:rPr lang="en-US" dirty="0" smtClean="0"/>
                        <a:t>/</a:t>
                      </a:r>
                      <a:r>
                        <a:rPr lang="en-US" dirty="0" err="1" smtClean="0"/>
                        <a:t>litre</a:t>
                      </a:r>
                      <a:endParaRPr lang="en-US" dirty="0"/>
                    </a:p>
                  </a:txBody>
                  <a:tcPr marL="68580" marR="68580">
                    <a:solidFill>
                      <a:schemeClr val="accent5">
                        <a:lumMod val="75000"/>
                      </a:schemeClr>
                    </a:solidFill>
                  </a:tcPr>
                </a:tc>
              </a:tr>
              <a:tr h="650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Sodium chloride</a:t>
                      </a:r>
                    </a:p>
                    <a:p>
                      <a:endParaRPr lang="en-US" dirty="0"/>
                    </a:p>
                  </a:txBody>
                  <a:tcPr marL="68580" marR="68580">
                    <a:noFill/>
                  </a:tcPr>
                </a:tc>
                <a:tc>
                  <a:txBody>
                    <a:bodyPr/>
                    <a:lstStyle/>
                    <a:p>
                      <a:r>
                        <a:rPr lang="en-US" dirty="0" smtClean="0"/>
                        <a:t>2.6</a:t>
                      </a:r>
                      <a:endParaRPr lang="en-US" dirty="0"/>
                    </a:p>
                  </a:txBody>
                  <a:tcPr marL="68580" marR="68580">
                    <a:noFill/>
                  </a:tcPr>
                </a:tc>
                <a:tc>
                  <a:txBody>
                    <a:bodyPr/>
                    <a:lstStyle/>
                    <a:p>
                      <a:r>
                        <a:rPr lang="en-US" dirty="0" smtClean="0"/>
                        <a:t>Sodium</a:t>
                      </a:r>
                      <a:endParaRPr lang="en-US" dirty="0"/>
                    </a:p>
                  </a:txBody>
                  <a:tcPr marL="68580" marR="68580">
                    <a:solidFill>
                      <a:schemeClr val="accent5">
                        <a:lumMod val="75000"/>
                      </a:schemeClr>
                    </a:solidFill>
                  </a:tcPr>
                </a:tc>
                <a:tc>
                  <a:txBody>
                    <a:bodyPr/>
                    <a:lstStyle/>
                    <a:p>
                      <a:r>
                        <a:rPr lang="en-US" dirty="0" smtClean="0"/>
                        <a:t>75</a:t>
                      </a:r>
                      <a:endParaRPr lang="en-US" dirty="0"/>
                    </a:p>
                  </a:txBody>
                  <a:tcPr marL="68580" marR="68580">
                    <a:solidFill>
                      <a:schemeClr val="accent5">
                        <a:lumMod val="75000"/>
                      </a:schemeClr>
                    </a:solidFill>
                  </a:tcPr>
                </a:tc>
              </a:tr>
              <a:tr h="5882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Glucose, anhydrous</a:t>
                      </a:r>
                    </a:p>
                    <a:p>
                      <a:endParaRPr lang="en-US" sz="1600" dirty="0"/>
                    </a:p>
                  </a:txBody>
                  <a:tcPr marL="68580" marR="68580">
                    <a:noFill/>
                  </a:tcPr>
                </a:tc>
                <a:tc>
                  <a:txBody>
                    <a:bodyPr/>
                    <a:lstStyle/>
                    <a:p>
                      <a:r>
                        <a:rPr lang="en-US" dirty="0" smtClean="0"/>
                        <a:t>13.5</a:t>
                      </a:r>
                      <a:endParaRPr lang="en-US" dirty="0"/>
                    </a:p>
                  </a:txBody>
                  <a:tcPr marL="68580" marR="68580">
                    <a:noFill/>
                  </a:tcPr>
                </a:tc>
                <a:tc>
                  <a:txBody>
                    <a:bodyPr/>
                    <a:lstStyle/>
                    <a:p>
                      <a:r>
                        <a:rPr lang="en-US" dirty="0" smtClean="0"/>
                        <a:t>Chloride</a:t>
                      </a:r>
                      <a:endParaRPr lang="en-US" dirty="0"/>
                    </a:p>
                  </a:txBody>
                  <a:tcPr marL="68580" marR="68580">
                    <a:solidFill>
                      <a:schemeClr val="accent5">
                        <a:lumMod val="75000"/>
                      </a:schemeClr>
                    </a:solidFill>
                  </a:tcPr>
                </a:tc>
                <a:tc>
                  <a:txBody>
                    <a:bodyPr/>
                    <a:lstStyle/>
                    <a:p>
                      <a:r>
                        <a:rPr lang="en-US" dirty="0" smtClean="0"/>
                        <a:t>65</a:t>
                      </a:r>
                      <a:endParaRPr lang="en-US" dirty="0"/>
                    </a:p>
                  </a:txBody>
                  <a:tcPr marL="68580" marR="68580">
                    <a:solidFill>
                      <a:schemeClr val="accent5">
                        <a:lumMod val="75000"/>
                      </a:schemeClr>
                    </a:solidFill>
                  </a:tcPr>
                </a:tc>
              </a:tr>
              <a:tr h="9288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Potassium chloride</a:t>
                      </a:r>
                    </a:p>
                    <a:p>
                      <a:endParaRPr lang="en-US" dirty="0"/>
                    </a:p>
                  </a:txBody>
                  <a:tcPr marL="68580" marR="68580">
                    <a:noFill/>
                  </a:tcPr>
                </a:tc>
                <a:tc>
                  <a:txBody>
                    <a:bodyPr/>
                    <a:lstStyle/>
                    <a:p>
                      <a:r>
                        <a:rPr lang="en-US" dirty="0" smtClean="0"/>
                        <a:t>1.5</a:t>
                      </a:r>
                      <a:endParaRPr lang="en-US" dirty="0"/>
                    </a:p>
                  </a:txBody>
                  <a:tcPr marL="68580" marR="68580">
                    <a:noFill/>
                  </a:tcPr>
                </a:tc>
                <a:tc>
                  <a:txBody>
                    <a:bodyPr/>
                    <a:lstStyle/>
                    <a:p>
                      <a:r>
                        <a:rPr lang="en-US" dirty="0" smtClean="0"/>
                        <a:t>Glucose, anhydrous</a:t>
                      </a:r>
                      <a:endParaRPr lang="en-US" dirty="0"/>
                    </a:p>
                  </a:txBody>
                  <a:tcPr marL="68580" marR="68580">
                    <a:solidFill>
                      <a:schemeClr val="accent5">
                        <a:lumMod val="75000"/>
                      </a:schemeClr>
                    </a:solidFill>
                  </a:tcPr>
                </a:tc>
                <a:tc>
                  <a:txBody>
                    <a:bodyPr/>
                    <a:lstStyle/>
                    <a:p>
                      <a:r>
                        <a:rPr lang="en-US" dirty="0" smtClean="0"/>
                        <a:t>75</a:t>
                      </a:r>
                      <a:endParaRPr lang="en-US" dirty="0"/>
                    </a:p>
                  </a:txBody>
                  <a:tcPr marL="68580" marR="68580">
                    <a:solidFill>
                      <a:schemeClr val="accent5">
                        <a:lumMod val="75000"/>
                      </a:schemeClr>
                    </a:solidFill>
                  </a:tcPr>
                </a:tc>
              </a:tr>
              <a:tr h="9288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Trisodium</a:t>
                      </a:r>
                      <a:r>
                        <a:rPr lang="en-US" dirty="0" smtClean="0"/>
                        <a:t> citrate, </a:t>
                      </a:r>
                      <a:r>
                        <a:rPr lang="en-US" dirty="0" err="1" smtClean="0"/>
                        <a:t>dihydrate</a:t>
                      </a:r>
                      <a:endParaRPr lang="en-US" dirty="0" smtClean="0"/>
                    </a:p>
                    <a:p>
                      <a:endParaRPr lang="en-US" dirty="0"/>
                    </a:p>
                  </a:txBody>
                  <a:tcPr marL="68580" marR="68580">
                    <a:noFill/>
                  </a:tcPr>
                </a:tc>
                <a:tc>
                  <a:txBody>
                    <a:bodyPr/>
                    <a:lstStyle/>
                    <a:p>
                      <a:r>
                        <a:rPr lang="en-US" smtClean="0"/>
                        <a:t>1.9</a:t>
                      </a:r>
                      <a:endParaRPr lang="en-US" dirty="0"/>
                    </a:p>
                  </a:txBody>
                  <a:tcPr marL="68580" marR="68580">
                    <a:noFill/>
                  </a:tcPr>
                </a:tc>
                <a:tc>
                  <a:txBody>
                    <a:bodyPr/>
                    <a:lstStyle/>
                    <a:p>
                      <a:r>
                        <a:rPr lang="en-US" dirty="0" smtClean="0"/>
                        <a:t>Potassium</a:t>
                      </a:r>
                      <a:endParaRPr lang="en-US" dirty="0"/>
                    </a:p>
                  </a:txBody>
                  <a:tcPr marL="68580" marR="68580">
                    <a:solidFill>
                      <a:schemeClr val="accent5">
                        <a:lumMod val="75000"/>
                      </a:schemeClr>
                    </a:solidFill>
                  </a:tcPr>
                </a:tc>
                <a:tc>
                  <a:txBody>
                    <a:bodyPr/>
                    <a:lstStyle/>
                    <a:p>
                      <a:r>
                        <a:rPr lang="en-US" dirty="0" smtClean="0"/>
                        <a:t>20</a:t>
                      </a:r>
                      <a:endParaRPr lang="en-US" dirty="0"/>
                    </a:p>
                  </a:txBody>
                  <a:tcPr marL="68580" marR="68580">
                    <a:solidFill>
                      <a:schemeClr val="accent5">
                        <a:lumMod val="75000"/>
                      </a:schemeClr>
                    </a:solidFill>
                  </a:tcPr>
                </a:tc>
              </a:tr>
              <a:tr h="371551">
                <a:tc>
                  <a:txBody>
                    <a:bodyPr/>
                    <a:lstStyle/>
                    <a:p>
                      <a:endParaRPr lang="en-US"/>
                    </a:p>
                  </a:txBody>
                  <a:tcPr marL="68580" marR="68580">
                    <a:noFill/>
                  </a:tcPr>
                </a:tc>
                <a:tc>
                  <a:txBody>
                    <a:bodyPr/>
                    <a:lstStyle/>
                    <a:p>
                      <a:endParaRPr lang="en-US" dirty="0"/>
                    </a:p>
                  </a:txBody>
                  <a:tcPr marL="68580" marR="68580">
                    <a:noFill/>
                  </a:tcPr>
                </a:tc>
                <a:tc>
                  <a:txBody>
                    <a:bodyPr/>
                    <a:lstStyle/>
                    <a:p>
                      <a:r>
                        <a:rPr lang="en-US" dirty="0" smtClean="0"/>
                        <a:t>Citrate</a:t>
                      </a:r>
                      <a:endParaRPr lang="en-US" dirty="0"/>
                    </a:p>
                  </a:txBody>
                  <a:tcPr marL="68580" marR="68580">
                    <a:solidFill>
                      <a:schemeClr val="accent5">
                        <a:lumMod val="75000"/>
                      </a:schemeClr>
                    </a:solidFill>
                  </a:tcPr>
                </a:tc>
                <a:tc>
                  <a:txBody>
                    <a:bodyPr/>
                    <a:lstStyle/>
                    <a:p>
                      <a:r>
                        <a:rPr lang="en-US" dirty="0" smtClean="0"/>
                        <a:t>10</a:t>
                      </a:r>
                      <a:endParaRPr lang="en-US" dirty="0"/>
                    </a:p>
                  </a:txBody>
                  <a:tcPr marL="68580" marR="68580">
                    <a:solidFill>
                      <a:schemeClr val="accent5">
                        <a:lumMod val="75000"/>
                      </a:schemeClr>
                    </a:solidFill>
                  </a:tcPr>
                </a:tc>
              </a:tr>
              <a:tr h="371551">
                <a:tc>
                  <a:txBody>
                    <a:bodyPr/>
                    <a:lstStyle/>
                    <a:p>
                      <a:endParaRPr lang="en-US"/>
                    </a:p>
                  </a:txBody>
                  <a:tcPr marL="68580" marR="68580">
                    <a:noFill/>
                  </a:tcPr>
                </a:tc>
                <a:tc>
                  <a:txBody>
                    <a:bodyPr/>
                    <a:lstStyle/>
                    <a:p>
                      <a:endParaRPr lang="en-US" dirty="0"/>
                    </a:p>
                  </a:txBody>
                  <a:tcPr marL="68580" marR="68580">
                    <a:noFill/>
                  </a:tcPr>
                </a:tc>
                <a:tc>
                  <a:txBody>
                    <a:bodyPr/>
                    <a:lstStyle/>
                    <a:p>
                      <a:r>
                        <a:rPr lang="en-US" dirty="0" smtClean="0"/>
                        <a:t>Total </a:t>
                      </a:r>
                      <a:r>
                        <a:rPr lang="en-US" dirty="0" err="1" smtClean="0"/>
                        <a:t>osmolarity</a:t>
                      </a:r>
                      <a:endParaRPr lang="en-US" dirty="0"/>
                    </a:p>
                  </a:txBody>
                  <a:tcPr marL="68580" marR="68580">
                    <a:solidFill>
                      <a:schemeClr val="accent5">
                        <a:lumMod val="75000"/>
                      </a:schemeClr>
                    </a:solidFill>
                  </a:tcPr>
                </a:tc>
                <a:tc>
                  <a:txBody>
                    <a:bodyPr/>
                    <a:lstStyle/>
                    <a:p>
                      <a:r>
                        <a:rPr lang="en-US" dirty="0" smtClean="0"/>
                        <a:t>245</a:t>
                      </a:r>
                      <a:endParaRPr lang="en-US" dirty="0"/>
                    </a:p>
                  </a:txBody>
                  <a:tcPr marL="68580" marR="68580">
                    <a:solidFill>
                      <a:schemeClr val="accent5">
                        <a:lumMod val="75000"/>
                      </a:schemeClr>
                    </a:solidFill>
                  </a:tcPr>
                </a:tc>
              </a:tr>
            </a:tbl>
          </a:graphicData>
        </a:graphic>
      </p:graphicFrame>
    </p:spTree>
    <p:extLst>
      <p:ext uri="{BB962C8B-B14F-4D97-AF65-F5344CB8AC3E}">
        <p14:creationId xmlns:p14="http://schemas.microsoft.com/office/powerpoint/2010/main" val="514058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2033588" y="152404"/>
            <a:ext cx="5844779" cy="904875"/>
          </a:xfrm>
        </p:spPr>
        <p:txBody>
          <a:bodyPr/>
          <a:lstStyle/>
          <a:p>
            <a:pPr eaLnBrk="1" hangingPunct="1"/>
            <a:r>
              <a:rPr lang="en-US" dirty="0" smtClean="0"/>
              <a:t>Prevention</a:t>
            </a:r>
          </a:p>
        </p:txBody>
      </p:sp>
      <p:sp>
        <p:nvSpPr>
          <p:cNvPr id="17411" name="Rectangle 3"/>
          <p:cNvSpPr>
            <a:spLocks noGrp="1" noChangeArrowheads="1"/>
          </p:cNvSpPr>
          <p:nvPr>
            <p:ph type="body" idx="4294967295"/>
          </p:nvPr>
        </p:nvSpPr>
        <p:spPr>
          <a:xfrm>
            <a:off x="1600200" y="1447800"/>
            <a:ext cx="4400550" cy="5105400"/>
          </a:xfrm>
        </p:spPr>
        <p:txBody>
          <a:bodyPr>
            <a:normAutofit lnSpcReduction="10000"/>
          </a:bodyPr>
          <a:lstStyle/>
          <a:p>
            <a:pPr marL="0" indent="0">
              <a:buNone/>
            </a:pPr>
            <a:r>
              <a:rPr lang="en-US" sz="2400" dirty="0">
                <a:solidFill>
                  <a:srgbClr val="000000"/>
                </a:solidFill>
                <a:latin typeface="Verdana" pitchFamily="34" charset="0"/>
              </a:rPr>
              <a:t>Wash your hands frequently, especially after using the toilet, changing diapers.</a:t>
            </a:r>
          </a:p>
          <a:p>
            <a:pPr marL="0" indent="0">
              <a:buNone/>
            </a:pPr>
            <a:r>
              <a:rPr lang="en-US" sz="2400" dirty="0">
                <a:solidFill>
                  <a:srgbClr val="000000"/>
                </a:solidFill>
                <a:latin typeface="Verdana" pitchFamily="34" charset="0"/>
              </a:rPr>
              <a:t>Wash your hands before and after preparing food.</a:t>
            </a:r>
          </a:p>
          <a:p>
            <a:pPr marL="0" indent="0">
              <a:buNone/>
            </a:pPr>
            <a:r>
              <a:rPr lang="en-US" sz="2400" dirty="0">
                <a:solidFill>
                  <a:srgbClr val="000000"/>
                </a:solidFill>
                <a:latin typeface="Verdana" pitchFamily="34" charset="0"/>
              </a:rPr>
              <a:t>Wash diarrhea-soiled clothing in detergent and chlorine bleach.</a:t>
            </a:r>
          </a:p>
          <a:p>
            <a:pPr marL="0" indent="0">
              <a:buNone/>
            </a:pPr>
            <a:r>
              <a:rPr lang="en-US" sz="2400" dirty="0">
                <a:solidFill>
                  <a:srgbClr val="000000"/>
                </a:solidFill>
                <a:latin typeface="Verdana" pitchFamily="34" charset="0"/>
              </a:rPr>
              <a:t>Never drink unpasteurized milk or untreated water. </a:t>
            </a:r>
          </a:p>
          <a:p>
            <a:pPr marL="0" indent="0">
              <a:buNone/>
            </a:pPr>
            <a:r>
              <a:rPr lang="en-US" sz="2400" dirty="0">
                <a:solidFill>
                  <a:srgbClr val="000000"/>
                </a:solidFill>
                <a:latin typeface="Verdana" pitchFamily="34" charset="0"/>
              </a:rPr>
              <a:t>Drink only boiled/filtered water.</a:t>
            </a:r>
          </a:p>
          <a:p>
            <a:pPr marL="0" indent="0">
              <a:buNone/>
            </a:pPr>
            <a:r>
              <a:rPr lang="en-US" sz="2400" dirty="0">
                <a:solidFill>
                  <a:srgbClr val="000000"/>
                </a:solidFill>
                <a:latin typeface="Verdana" pitchFamily="34" charset="0"/>
              </a:rPr>
              <a:t>Proper hygiene.</a:t>
            </a:r>
            <a:endParaRPr lang="en-US" sz="2400" dirty="0"/>
          </a:p>
          <a:p>
            <a:pPr eaLnBrk="1" hangingPunct="1">
              <a:buFont typeface="Wingdings" pitchFamily="2" charset="2"/>
              <a:buChar char="Ø"/>
            </a:pPr>
            <a:endParaRPr lang="en-US" sz="2400" dirty="0"/>
          </a:p>
        </p:txBody>
      </p:sp>
      <p:pic>
        <p:nvPicPr>
          <p:cNvPr id="17412" name="Picture 4" descr="A:\Pictures\tubewel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6450" y="1371600"/>
            <a:ext cx="19431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5" descr="A:\Pictures\hygien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450" y="4495804"/>
            <a:ext cx="188595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908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ctrTitle" sz="quarter"/>
          </p:nvPr>
        </p:nvSpPr>
        <p:spPr/>
        <p:txBody>
          <a:bodyPr/>
          <a:lstStyle/>
          <a:p>
            <a:r>
              <a:rPr lang="en-US" dirty="0"/>
              <a:t>Cystic Fibrosis</a:t>
            </a:r>
          </a:p>
        </p:txBody>
      </p:sp>
      <p:sp>
        <p:nvSpPr>
          <p:cNvPr id="408579" name="Rectangle 3"/>
          <p:cNvSpPr>
            <a:spLocks noGrp="1" noChangeArrowheads="1"/>
          </p:cNvSpPr>
          <p:nvPr>
            <p:ph type="subTitle" sz="quarter" idx="1"/>
          </p:nvPr>
        </p:nvSpPr>
        <p:spPr/>
        <p:txBody>
          <a:bodyPr/>
          <a:lstStyle/>
          <a:p>
            <a:endParaRPr lang="en-US" dirty="0"/>
          </a:p>
        </p:txBody>
      </p:sp>
    </p:spTree>
    <p:extLst>
      <p:ext uri="{BB962C8B-B14F-4D97-AF65-F5344CB8AC3E}">
        <p14:creationId xmlns:p14="http://schemas.microsoft.com/office/powerpoint/2010/main" val="461207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r>
              <a:rPr lang="en-US"/>
              <a:t>Outline</a:t>
            </a:r>
          </a:p>
        </p:txBody>
      </p:sp>
      <p:sp>
        <p:nvSpPr>
          <p:cNvPr id="409603" name="Rectangle 3"/>
          <p:cNvSpPr>
            <a:spLocks noGrp="1" noChangeArrowheads="1"/>
          </p:cNvSpPr>
          <p:nvPr>
            <p:ph idx="1"/>
          </p:nvPr>
        </p:nvSpPr>
        <p:spPr/>
        <p:txBody>
          <a:bodyPr/>
          <a:lstStyle/>
          <a:p>
            <a:r>
              <a:rPr lang="en-US" dirty="0"/>
              <a:t>What is cystic fibrosis (CF)?</a:t>
            </a:r>
          </a:p>
          <a:p>
            <a:r>
              <a:rPr lang="en-US" dirty="0"/>
              <a:t>What causes CF?</a:t>
            </a:r>
          </a:p>
          <a:p>
            <a:r>
              <a:rPr lang="en-US" dirty="0"/>
              <a:t>What are the manifestations?</a:t>
            </a:r>
          </a:p>
          <a:p>
            <a:r>
              <a:rPr lang="en-US" dirty="0"/>
              <a:t>How do you diagnose CF?</a:t>
            </a:r>
          </a:p>
          <a:p>
            <a:r>
              <a:rPr lang="en-US" dirty="0"/>
              <a:t>How do you treat CF?</a:t>
            </a:r>
          </a:p>
        </p:txBody>
      </p:sp>
    </p:spTree>
    <p:extLst>
      <p:ext uri="{BB962C8B-B14F-4D97-AF65-F5344CB8AC3E}">
        <p14:creationId xmlns:p14="http://schemas.microsoft.com/office/powerpoint/2010/main" val="2355827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r>
              <a:rPr lang="en-US"/>
              <a:t>Cystic Fibrosis</a:t>
            </a:r>
          </a:p>
        </p:txBody>
      </p:sp>
      <p:sp>
        <p:nvSpPr>
          <p:cNvPr id="410627" name="Rectangle 3"/>
          <p:cNvSpPr>
            <a:spLocks noGrp="1" noChangeArrowheads="1"/>
          </p:cNvSpPr>
          <p:nvPr>
            <p:ph idx="1"/>
          </p:nvPr>
        </p:nvSpPr>
        <p:spPr/>
        <p:txBody>
          <a:bodyPr/>
          <a:lstStyle/>
          <a:p>
            <a:r>
              <a:rPr lang="en-US" dirty="0"/>
              <a:t>Inherited monogenic disorder presenting as a multisystem disease.</a:t>
            </a:r>
          </a:p>
          <a:p>
            <a:endParaRPr lang="en-US" dirty="0"/>
          </a:p>
          <a:p>
            <a:r>
              <a:rPr lang="en-US" dirty="0"/>
              <a:t>Typically presents in childhood</a:t>
            </a:r>
          </a:p>
          <a:p>
            <a:pPr lvl="1"/>
            <a:r>
              <a:rPr lang="en-US" dirty="0"/>
              <a:t>7% of CF patients diagnosed as adults</a:t>
            </a:r>
          </a:p>
          <a:p>
            <a:r>
              <a:rPr lang="en-US" dirty="0"/>
              <a:t>Most common life limiting recessive trait among whites</a:t>
            </a:r>
          </a:p>
          <a:p>
            <a:endParaRPr lang="en-US" dirty="0"/>
          </a:p>
        </p:txBody>
      </p:sp>
    </p:spTree>
    <p:extLst>
      <p:ext uri="{BB962C8B-B14F-4D97-AF65-F5344CB8AC3E}">
        <p14:creationId xmlns:p14="http://schemas.microsoft.com/office/powerpoint/2010/main" val="3552644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r>
              <a:rPr lang="en-US"/>
              <a:t>Cystic Fibrosis</a:t>
            </a:r>
          </a:p>
        </p:txBody>
      </p:sp>
      <p:sp>
        <p:nvSpPr>
          <p:cNvPr id="411651" name="Rectangle 3"/>
          <p:cNvSpPr>
            <a:spLocks noGrp="1" noChangeArrowheads="1"/>
          </p:cNvSpPr>
          <p:nvPr>
            <p:ph idx="1"/>
          </p:nvPr>
        </p:nvSpPr>
        <p:spPr/>
        <p:txBody>
          <a:bodyPr/>
          <a:lstStyle/>
          <a:p>
            <a:r>
              <a:rPr lang="en-US"/>
              <a:t>Prognosis improving</a:t>
            </a:r>
          </a:p>
          <a:p>
            <a:pPr lvl="1"/>
            <a:r>
              <a:rPr lang="en-US"/>
              <a:t>&gt;38% of CF patients are older than 18</a:t>
            </a:r>
          </a:p>
          <a:p>
            <a:pPr lvl="1"/>
            <a:r>
              <a:rPr lang="en-US"/>
              <a:t>13% of CF patients are older than 30</a:t>
            </a:r>
          </a:p>
          <a:p>
            <a:endParaRPr lang="en-US"/>
          </a:p>
          <a:p>
            <a:r>
              <a:rPr lang="en-US"/>
              <a:t>Median survival</a:t>
            </a:r>
          </a:p>
          <a:p>
            <a:pPr lvl="1"/>
            <a:r>
              <a:rPr lang="en-US"/>
              <a:t>Males: 32 years</a:t>
            </a:r>
          </a:p>
          <a:p>
            <a:pPr lvl="1"/>
            <a:r>
              <a:rPr lang="en-US"/>
              <a:t>Females: 29 years</a:t>
            </a:r>
          </a:p>
          <a:p>
            <a:pPr>
              <a:buFontTx/>
              <a:buNone/>
            </a:pPr>
            <a:endParaRPr lang="en-US"/>
          </a:p>
        </p:txBody>
      </p:sp>
    </p:spTree>
    <p:extLst>
      <p:ext uri="{BB962C8B-B14F-4D97-AF65-F5344CB8AC3E}">
        <p14:creationId xmlns:p14="http://schemas.microsoft.com/office/powerpoint/2010/main" val="963563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2"/>
          <p:cNvSpPr>
            <a:spLocks noGrp="1"/>
          </p:cNvSpPr>
          <p:nvPr>
            <p:ph type="title" idx="4294967295"/>
          </p:nvPr>
        </p:nvSpPr>
        <p:spPr/>
        <p:txBody>
          <a:bodyPr/>
          <a:lstStyle/>
          <a:p>
            <a:pPr eaLnBrk="1" hangingPunct="1"/>
            <a:r>
              <a:rPr lang="en-US" b="1" u="sng" dirty="0" smtClean="0"/>
              <a:t>Diarrhea</a:t>
            </a:r>
          </a:p>
        </p:txBody>
      </p:sp>
      <p:sp>
        <p:nvSpPr>
          <p:cNvPr id="4099" name="Content Placeholder 3"/>
          <p:cNvSpPr>
            <a:spLocks noGrp="1"/>
          </p:cNvSpPr>
          <p:nvPr>
            <p:ph sz="quarter" idx="4294967295"/>
          </p:nvPr>
        </p:nvSpPr>
        <p:spPr>
          <a:xfrm>
            <a:off x="1257300" y="1527175"/>
            <a:ext cx="6572250" cy="4572000"/>
          </a:xfrm>
        </p:spPr>
        <p:txBody>
          <a:bodyPr/>
          <a:lstStyle/>
          <a:p>
            <a:pPr marL="342900" indent="-342900">
              <a:buClr>
                <a:srgbClr val="FF3300"/>
              </a:buClr>
              <a:buSzPct val="60000"/>
            </a:pPr>
            <a:r>
              <a:rPr lang="en-US" sz="2400" dirty="0">
                <a:solidFill>
                  <a:srgbClr val="FF3300"/>
                </a:solidFill>
              </a:rPr>
              <a:t>Definition:</a:t>
            </a:r>
          </a:p>
          <a:p>
            <a:pPr marL="342900" indent="-342900">
              <a:buClr>
                <a:srgbClr val="FF3300"/>
              </a:buClr>
              <a:buSzPct val="60000"/>
              <a:buNone/>
            </a:pPr>
            <a:r>
              <a:rPr lang="en-US" sz="2400" dirty="0"/>
              <a:t>	  An increase in the fluidity, volume and frequency of stools.</a:t>
            </a:r>
          </a:p>
          <a:p>
            <a:pPr marL="342900" indent="-342900">
              <a:buClr>
                <a:srgbClr val="FF3300"/>
              </a:buClr>
              <a:buSzPct val="60000"/>
              <a:buFont typeface="Wingdings" pitchFamily="2" charset="2"/>
              <a:buChar char="Ø"/>
            </a:pPr>
            <a:endParaRPr lang="en-US" sz="2400" dirty="0"/>
          </a:p>
          <a:p>
            <a:pPr marL="342900" indent="-342900">
              <a:buClr>
                <a:srgbClr val="FF3300"/>
              </a:buClr>
              <a:buSzPct val="60000"/>
            </a:pPr>
            <a:r>
              <a:rPr lang="en-US" sz="2400" dirty="0">
                <a:solidFill>
                  <a:srgbClr val="FF3300"/>
                </a:solidFill>
              </a:rPr>
              <a:t>Acute diarrhea:</a:t>
            </a:r>
          </a:p>
          <a:p>
            <a:pPr marL="342900" indent="-342900">
              <a:buClr>
                <a:srgbClr val="FF3300"/>
              </a:buClr>
              <a:buSzPct val="60000"/>
              <a:buNone/>
            </a:pPr>
            <a:r>
              <a:rPr lang="en-US" sz="2400" dirty="0"/>
              <a:t>	   Short in duration (less than 2 weeks).</a:t>
            </a:r>
          </a:p>
          <a:p>
            <a:pPr marL="342900" indent="-342900">
              <a:buClr>
                <a:srgbClr val="FF3300"/>
              </a:buClr>
              <a:buSzPct val="60000"/>
              <a:buFont typeface="Wingdings" pitchFamily="2" charset="2"/>
              <a:buChar char="Ø"/>
            </a:pPr>
            <a:endParaRPr lang="en-US" sz="2400" dirty="0"/>
          </a:p>
          <a:p>
            <a:pPr marL="342900" indent="-342900">
              <a:buClr>
                <a:srgbClr val="FF3300"/>
              </a:buClr>
              <a:buSzPct val="60000"/>
            </a:pPr>
            <a:r>
              <a:rPr lang="en-US" sz="2400" dirty="0">
                <a:solidFill>
                  <a:srgbClr val="FF3300"/>
                </a:solidFill>
              </a:rPr>
              <a:t>Chronic diarrhea:</a:t>
            </a:r>
          </a:p>
          <a:p>
            <a:pPr marL="342900" indent="-342900">
              <a:buClr>
                <a:srgbClr val="FF3300"/>
              </a:buClr>
              <a:buSzPct val="60000"/>
              <a:buNone/>
            </a:pPr>
            <a:r>
              <a:rPr lang="en-US" sz="2400" dirty="0"/>
              <a:t>	   2 weeks or more</a:t>
            </a:r>
          </a:p>
          <a:p>
            <a:pPr marL="342900" indent="-342900"/>
            <a:endParaRPr lang="en-US" dirty="0" smtClean="0"/>
          </a:p>
        </p:txBody>
      </p:sp>
    </p:spTree>
    <p:extLst>
      <p:ext uri="{BB962C8B-B14F-4D97-AF65-F5344CB8AC3E}">
        <p14:creationId xmlns:p14="http://schemas.microsoft.com/office/powerpoint/2010/main" val="3083720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p:txBody>
          <a:bodyPr/>
          <a:lstStyle/>
          <a:p>
            <a:r>
              <a:rPr lang="en-US"/>
              <a:t>Genetics of CF</a:t>
            </a:r>
          </a:p>
        </p:txBody>
      </p:sp>
      <p:sp>
        <p:nvSpPr>
          <p:cNvPr id="413699" name="Rectangle 3"/>
          <p:cNvSpPr>
            <a:spLocks noGrp="1" noChangeArrowheads="1"/>
          </p:cNvSpPr>
          <p:nvPr>
            <p:ph type="body" idx="1"/>
          </p:nvPr>
        </p:nvSpPr>
        <p:spPr/>
        <p:txBody>
          <a:bodyPr/>
          <a:lstStyle/>
          <a:p>
            <a:r>
              <a:rPr lang="en-US" dirty="0"/>
              <a:t>Autosomal recessive</a:t>
            </a:r>
          </a:p>
          <a:p>
            <a:r>
              <a:rPr lang="en-US" dirty="0"/>
              <a:t>Gene located on chromosome 7</a:t>
            </a:r>
          </a:p>
          <a:p>
            <a:r>
              <a:rPr lang="en-US" dirty="0"/>
              <a:t>Prevalence- varies with ethnic origin</a:t>
            </a:r>
          </a:p>
          <a:p>
            <a:pPr lvl="1"/>
            <a:r>
              <a:rPr lang="en-US" dirty="0"/>
              <a:t>1 in 3000 live births in Caucasians in North America and Northern Europe</a:t>
            </a:r>
          </a:p>
          <a:p>
            <a:pPr lvl="1"/>
            <a:r>
              <a:rPr lang="en-US" dirty="0"/>
              <a:t>1 in 17,000 live births of African Americans</a:t>
            </a:r>
          </a:p>
          <a:p>
            <a:pPr lvl="1"/>
            <a:r>
              <a:rPr lang="en-US" dirty="0"/>
              <a:t>1 in 90,000 live births in Hawaiian Asians</a:t>
            </a:r>
          </a:p>
        </p:txBody>
      </p:sp>
    </p:spTree>
    <p:extLst>
      <p:ext uri="{BB962C8B-B14F-4D97-AF65-F5344CB8AC3E}">
        <p14:creationId xmlns:p14="http://schemas.microsoft.com/office/powerpoint/2010/main" val="8965229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a:t>Genetics of CF</a:t>
            </a:r>
          </a:p>
        </p:txBody>
      </p:sp>
      <p:sp>
        <p:nvSpPr>
          <p:cNvPr id="414723" name="Rectangle 3"/>
          <p:cNvSpPr>
            <a:spLocks noGrp="1" noChangeArrowheads="1"/>
          </p:cNvSpPr>
          <p:nvPr>
            <p:ph type="body" idx="1"/>
          </p:nvPr>
        </p:nvSpPr>
        <p:spPr/>
        <p:txBody>
          <a:bodyPr/>
          <a:lstStyle/>
          <a:p>
            <a:r>
              <a:rPr lang="en-US" dirty="0"/>
              <a:t>Most common mutation</a:t>
            </a:r>
          </a:p>
          <a:p>
            <a:pPr lvl="1"/>
            <a:r>
              <a:rPr lang="en-US" dirty="0"/>
              <a:t>Occurs in 70% of CF chromosomes</a:t>
            </a:r>
          </a:p>
          <a:p>
            <a:pPr lvl="1"/>
            <a:r>
              <a:rPr lang="en-US" dirty="0"/>
              <a:t>3 base pair deletion leading to absence of phenylalanine at position 508 (</a:t>
            </a:r>
            <a:r>
              <a:rPr lang="en-US" dirty="0">
                <a:latin typeface="Symbol" panose="05050102010706020507" pitchFamily="18" charset="2"/>
              </a:rPr>
              <a:t>D</a:t>
            </a:r>
            <a:r>
              <a:rPr lang="en-US" dirty="0"/>
              <a:t>F</a:t>
            </a:r>
            <a:r>
              <a:rPr lang="en-US" baseline="-25000" dirty="0"/>
              <a:t>508</a:t>
            </a:r>
            <a:r>
              <a:rPr lang="en-US" dirty="0"/>
              <a:t>) of the CF transmembrane conductance regulator (CFTR)</a:t>
            </a:r>
          </a:p>
          <a:p>
            <a:r>
              <a:rPr lang="en-US" dirty="0"/>
              <a:t>Large number (&gt;1000) of relatively uncommon </a:t>
            </a:r>
            <a:r>
              <a:rPr lang="en-US" dirty="0" err="1"/>
              <a:t>muations</a:t>
            </a:r>
            <a:r>
              <a:rPr lang="en-US" dirty="0"/>
              <a:t> (~2%)</a:t>
            </a:r>
          </a:p>
        </p:txBody>
      </p:sp>
    </p:spTree>
    <p:extLst>
      <p:ext uri="{BB962C8B-B14F-4D97-AF65-F5344CB8AC3E}">
        <p14:creationId xmlns:p14="http://schemas.microsoft.com/office/powerpoint/2010/main" val="41734113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r>
              <a:rPr lang="en-US"/>
              <a:t>Genetics of CF</a:t>
            </a:r>
          </a:p>
        </p:txBody>
      </p:sp>
      <p:sp>
        <p:nvSpPr>
          <p:cNvPr id="415747" name="Rectangle 3"/>
          <p:cNvSpPr>
            <a:spLocks noGrp="1" noChangeArrowheads="1"/>
          </p:cNvSpPr>
          <p:nvPr>
            <p:ph type="body" idx="1"/>
          </p:nvPr>
        </p:nvSpPr>
        <p:spPr/>
        <p:txBody>
          <a:bodyPr/>
          <a:lstStyle/>
          <a:p>
            <a:r>
              <a:rPr lang="en-US" dirty="0"/>
              <a:t>Difficult to use DNA diagnosis to screen for heterozygotes</a:t>
            </a:r>
          </a:p>
          <a:p>
            <a:endParaRPr lang="en-US" dirty="0"/>
          </a:p>
          <a:p>
            <a:r>
              <a:rPr lang="en-US" dirty="0"/>
              <a:t>No simple physiologic measurements yet available for heterozygote detection</a:t>
            </a:r>
          </a:p>
        </p:txBody>
      </p:sp>
    </p:spTree>
    <p:extLst>
      <p:ext uri="{BB962C8B-B14F-4D97-AF65-F5344CB8AC3E}">
        <p14:creationId xmlns:p14="http://schemas.microsoft.com/office/powerpoint/2010/main" val="37016762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p:txBody>
          <a:bodyPr/>
          <a:lstStyle/>
          <a:p>
            <a:r>
              <a:rPr lang="en-US"/>
              <a:t>Genetics of CF </a:t>
            </a:r>
          </a:p>
        </p:txBody>
      </p:sp>
      <p:sp>
        <p:nvSpPr>
          <p:cNvPr id="416771" name="Rectangle 3"/>
          <p:cNvSpPr>
            <a:spLocks noGrp="1" noChangeArrowheads="1"/>
          </p:cNvSpPr>
          <p:nvPr>
            <p:ph type="body" idx="1"/>
          </p:nvPr>
        </p:nvSpPr>
        <p:spPr/>
        <p:txBody>
          <a:bodyPr/>
          <a:lstStyle/>
          <a:p>
            <a:r>
              <a:rPr lang="en-US" dirty="0"/>
              <a:t>The CFTR protein</a:t>
            </a:r>
          </a:p>
          <a:p>
            <a:pPr lvl="1"/>
            <a:r>
              <a:rPr lang="en-US" dirty="0"/>
              <a:t>Single polypeptide chain, 1480 amino acids</a:t>
            </a:r>
          </a:p>
          <a:p>
            <a:pPr lvl="1"/>
            <a:r>
              <a:rPr lang="en-US" dirty="0"/>
              <a:t>Cyclic AMP regulated chloride channel</a:t>
            </a:r>
          </a:p>
          <a:p>
            <a:pPr lvl="1"/>
            <a:r>
              <a:rPr lang="en-US" dirty="0"/>
              <a:t>Regulator of other ion channels</a:t>
            </a:r>
          </a:p>
          <a:p>
            <a:pPr lvl="1"/>
            <a:r>
              <a:rPr lang="en-US" dirty="0"/>
              <a:t>Found in the plasma membrane of normal epithelial cells</a:t>
            </a:r>
          </a:p>
        </p:txBody>
      </p:sp>
    </p:spTree>
    <p:extLst>
      <p:ext uri="{BB962C8B-B14F-4D97-AF65-F5344CB8AC3E}">
        <p14:creationId xmlns:p14="http://schemas.microsoft.com/office/powerpoint/2010/main" val="3533923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p:txBody>
          <a:bodyPr/>
          <a:lstStyle/>
          <a:p>
            <a:r>
              <a:rPr lang="en-US"/>
              <a:t>Genetics of CF</a:t>
            </a:r>
          </a:p>
        </p:txBody>
      </p:sp>
      <p:sp>
        <p:nvSpPr>
          <p:cNvPr id="417795" name="Rectangle 3"/>
          <p:cNvSpPr>
            <a:spLocks noGrp="1" noChangeArrowheads="1"/>
          </p:cNvSpPr>
          <p:nvPr>
            <p:ph type="body" idx="1"/>
          </p:nvPr>
        </p:nvSpPr>
        <p:spPr/>
        <p:txBody>
          <a:bodyPr/>
          <a:lstStyle/>
          <a:p>
            <a:r>
              <a:rPr lang="en-US" dirty="0"/>
              <a:t> </a:t>
            </a:r>
            <a:r>
              <a:rPr lang="en-US" dirty="0">
                <a:latin typeface="Symbol" panose="05050102010706020507" pitchFamily="18" charset="2"/>
              </a:rPr>
              <a:t>D</a:t>
            </a:r>
            <a:r>
              <a:rPr lang="en-US" dirty="0"/>
              <a:t>F</a:t>
            </a:r>
            <a:r>
              <a:rPr lang="en-US" baseline="-25000" dirty="0"/>
              <a:t>508</a:t>
            </a:r>
            <a:r>
              <a:rPr lang="en-US" dirty="0"/>
              <a:t> mutation leads to improper processing and intracellular degradation of the CFTR protein</a:t>
            </a:r>
          </a:p>
          <a:p>
            <a:endParaRPr lang="en-US" baseline="-25000" dirty="0"/>
          </a:p>
          <a:p>
            <a:r>
              <a:rPr lang="en-US" dirty="0"/>
              <a:t>Other mutations in the CF gene produce fully processed CFTR proteins that are either non-functional or partially functional</a:t>
            </a:r>
          </a:p>
        </p:txBody>
      </p:sp>
    </p:spTree>
    <p:extLst>
      <p:ext uri="{BB962C8B-B14F-4D97-AF65-F5344CB8AC3E}">
        <p14:creationId xmlns:p14="http://schemas.microsoft.com/office/powerpoint/2010/main" val="30323697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lstStyle/>
          <a:p>
            <a:r>
              <a:rPr lang="en-US"/>
              <a:t>Genetics of CF</a:t>
            </a:r>
          </a:p>
        </p:txBody>
      </p:sp>
      <p:sp>
        <p:nvSpPr>
          <p:cNvPr id="420867" name="Rectangle 3"/>
          <p:cNvSpPr>
            <a:spLocks noGrp="1" noChangeArrowheads="1"/>
          </p:cNvSpPr>
          <p:nvPr>
            <p:ph type="body" idx="1"/>
          </p:nvPr>
        </p:nvSpPr>
        <p:spPr/>
        <p:txBody>
          <a:bodyPr/>
          <a:lstStyle/>
          <a:p>
            <a:r>
              <a:rPr lang="en-US" dirty="0"/>
              <a:t>Epithelial dysfunction</a:t>
            </a:r>
          </a:p>
          <a:p>
            <a:pPr lvl="1"/>
            <a:r>
              <a:rPr lang="en-US" dirty="0"/>
              <a:t>Epithelia containing CFTR protein exhibit array of normal functions</a:t>
            </a:r>
          </a:p>
          <a:p>
            <a:pPr lvl="2"/>
            <a:r>
              <a:rPr lang="en-US" dirty="0"/>
              <a:t>Volume absorbing (airway, distal intestine)</a:t>
            </a:r>
          </a:p>
          <a:p>
            <a:pPr lvl="2"/>
            <a:r>
              <a:rPr lang="en-US" dirty="0"/>
              <a:t>Salt absorbing without volume (sweat ducts)</a:t>
            </a:r>
          </a:p>
          <a:p>
            <a:pPr lvl="2"/>
            <a:r>
              <a:rPr lang="en-US" dirty="0"/>
              <a:t>Volume secretory (proximal intestine, pancreas)</a:t>
            </a:r>
          </a:p>
          <a:p>
            <a:pPr lvl="1"/>
            <a:r>
              <a:rPr lang="en-US" dirty="0"/>
              <a:t>Dysfunction in CFTR gene leads to different effects on patterns of electrolyte and water transport</a:t>
            </a:r>
          </a:p>
        </p:txBody>
      </p:sp>
    </p:spTree>
    <p:extLst>
      <p:ext uri="{BB962C8B-B14F-4D97-AF65-F5344CB8AC3E}">
        <p14:creationId xmlns:p14="http://schemas.microsoft.com/office/powerpoint/2010/main" val="2285885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r>
              <a:rPr lang="en-US" dirty="0"/>
              <a:t>Persistence of CF</a:t>
            </a:r>
          </a:p>
        </p:txBody>
      </p:sp>
      <p:sp>
        <p:nvSpPr>
          <p:cNvPr id="459779" name="Rectangle 3"/>
          <p:cNvSpPr>
            <a:spLocks noGrp="1" noChangeArrowheads="1"/>
          </p:cNvSpPr>
          <p:nvPr>
            <p:ph type="body" idx="1"/>
          </p:nvPr>
        </p:nvSpPr>
        <p:spPr/>
        <p:txBody>
          <a:bodyPr/>
          <a:lstStyle/>
          <a:p>
            <a:r>
              <a:rPr lang="en-US" dirty="0"/>
              <a:t>Is there a reason why CF mutations are so prevalent?</a:t>
            </a:r>
          </a:p>
          <a:p>
            <a:r>
              <a:rPr lang="en-US" dirty="0"/>
              <a:t>Hypothetical resistance to morbidity and mortality associated with cholera</a:t>
            </a:r>
          </a:p>
          <a:p>
            <a:r>
              <a:rPr lang="en-US" dirty="0"/>
              <a:t>Evidence shows intestinal epithelial cells homozygous for the </a:t>
            </a:r>
            <a:r>
              <a:rPr lang="en-US" dirty="0">
                <a:latin typeface="Symbol" panose="05050102010706020507" pitchFamily="18" charset="2"/>
              </a:rPr>
              <a:t>D</a:t>
            </a:r>
            <a:r>
              <a:rPr lang="en-US" dirty="0"/>
              <a:t>F</a:t>
            </a:r>
            <a:r>
              <a:rPr lang="en-US" baseline="-25000" dirty="0"/>
              <a:t>508</a:t>
            </a:r>
            <a:r>
              <a:rPr lang="en-US" dirty="0"/>
              <a:t> mutation are unresponsive to the secretory effects of cholera toxin</a:t>
            </a:r>
          </a:p>
        </p:txBody>
      </p:sp>
    </p:spTree>
    <p:extLst>
      <p:ext uri="{BB962C8B-B14F-4D97-AF65-F5344CB8AC3E}">
        <p14:creationId xmlns:p14="http://schemas.microsoft.com/office/powerpoint/2010/main" val="6026821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r>
              <a:rPr lang="en-US"/>
              <a:t>Pathophysiology</a:t>
            </a:r>
          </a:p>
        </p:txBody>
      </p:sp>
      <p:sp>
        <p:nvSpPr>
          <p:cNvPr id="423939" name="Rectangle 3"/>
          <p:cNvSpPr>
            <a:spLocks noGrp="1" noChangeArrowheads="1"/>
          </p:cNvSpPr>
          <p:nvPr>
            <p:ph type="body" idx="1"/>
          </p:nvPr>
        </p:nvSpPr>
        <p:spPr/>
        <p:txBody>
          <a:bodyPr/>
          <a:lstStyle/>
          <a:p>
            <a:pPr>
              <a:lnSpc>
                <a:spcPct val="90000"/>
              </a:lnSpc>
            </a:pPr>
            <a:r>
              <a:rPr lang="en-US" dirty="0"/>
              <a:t>Lung</a:t>
            </a:r>
          </a:p>
          <a:p>
            <a:pPr lvl="1">
              <a:lnSpc>
                <a:spcPct val="90000"/>
              </a:lnSpc>
            </a:pPr>
            <a:r>
              <a:rPr lang="en-US" dirty="0"/>
              <a:t>Raised trans-epithelial electric potential difference</a:t>
            </a:r>
          </a:p>
          <a:p>
            <a:pPr lvl="1">
              <a:lnSpc>
                <a:spcPct val="90000"/>
              </a:lnSpc>
            </a:pPr>
            <a:r>
              <a:rPr lang="en-US" dirty="0"/>
              <a:t>Absence of </a:t>
            </a:r>
            <a:r>
              <a:rPr lang="en-US" dirty="0" err="1"/>
              <a:t>cAMP</a:t>
            </a:r>
            <a:r>
              <a:rPr lang="en-US" dirty="0"/>
              <a:t>-dependent kinase and PKC-regulated chloride transport</a:t>
            </a:r>
          </a:p>
          <a:p>
            <a:pPr lvl="1">
              <a:lnSpc>
                <a:spcPct val="90000"/>
              </a:lnSpc>
            </a:pPr>
            <a:r>
              <a:rPr lang="en-US" dirty="0"/>
              <a:t>Raised sodium transport and decreased chloride transport</a:t>
            </a:r>
          </a:p>
          <a:p>
            <a:pPr lvl="1">
              <a:lnSpc>
                <a:spcPct val="90000"/>
              </a:lnSpc>
            </a:pPr>
            <a:r>
              <a:rPr lang="en-US" dirty="0"/>
              <a:t>Alternative calcium-regulated chloride channel in airway epithelia which is a potential therapeutic target</a:t>
            </a:r>
          </a:p>
        </p:txBody>
      </p:sp>
    </p:spTree>
    <p:extLst>
      <p:ext uri="{BB962C8B-B14F-4D97-AF65-F5344CB8AC3E}">
        <p14:creationId xmlns:p14="http://schemas.microsoft.com/office/powerpoint/2010/main" val="1135134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p:txBody>
          <a:bodyPr/>
          <a:lstStyle/>
          <a:p>
            <a:r>
              <a:rPr lang="en-US"/>
              <a:t>Pathophysiology</a:t>
            </a:r>
          </a:p>
        </p:txBody>
      </p:sp>
      <p:sp>
        <p:nvSpPr>
          <p:cNvPr id="429059" name="Rectangle 3"/>
          <p:cNvSpPr>
            <a:spLocks noGrp="1" noChangeArrowheads="1"/>
          </p:cNvSpPr>
          <p:nvPr>
            <p:ph type="body" idx="1"/>
          </p:nvPr>
        </p:nvSpPr>
        <p:spPr/>
        <p:txBody>
          <a:bodyPr/>
          <a:lstStyle/>
          <a:p>
            <a:r>
              <a:rPr lang="en-US" dirty="0"/>
              <a:t>Lung</a:t>
            </a:r>
          </a:p>
          <a:p>
            <a:pPr lvl="1"/>
            <a:r>
              <a:rPr lang="en-US" dirty="0"/>
              <a:t>High rate of sodium absorption and low rate of chloride secretion reduces salt and water content in mucus, depletes </a:t>
            </a:r>
            <a:r>
              <a:rPr lang="en-US" dirty="0" err="1"/>
              <a:t>peri</a:t>
            </a:r>
            <a:r>
              <a:rPr lang="en-US" dirty="0"/>
              <a:t>-ciliary liquid</a:t>
            </a:r>
          </a:p>
          <a:p>
            <a:pPr lvl="1"/>
            <a:r>
              <a:rPr lang="en-US" dirty="0"/>
              <a:t>Mucus adheres to airway surface, leads to decreased mucus clearing</a:t>
            </a:r>
          </a:p>
          <a:p>
            <a:pPr lvl="1"/>
            <a:r>
              <a:rPr lang="en-US" dirty="0"/>
              <a:t>Predisposition to Staph and Pseudomonas infections</a:t>
            </a:r>
          </a:p>
        </p:txBody>
      </p:sp>
    </p:spTree>
    <p:extLst>
      <p:ext uri="{BB962C8B-B14F-4D97-AF65-F5344CB8AC3E}">
        <p14:creationId xmlns:p14="http://schemas.microsoft.com/office/powerpoint/2010/main" val="1511978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p:txBody>
          <a:bodyPr/>
          <a:lstStyle/>
          <a:p>
            <a:r>
              <a:rPr lang="en-US"/>
              <a:t>Pathophysiology</a:t>
            </a:r>
          </a:p>
        </p:txBody>
      </p:sp>
      <p:sp>
        <p:nvSpPr>
          <p:cNvPr id="430083" name="Rectangle 3"/>
          <p:cNvSpPr>
            <a:spLocks noGrp="1" noChangeArrowheads="1"/>
          </p:cNvSpPr>
          <p:nvPr>
            <p:ph type="body" idx="1"/>
          </p:nvPr>
        </p:nvSpPr>
        <p:spPr/>
        <p:txBody>
          <a:bodyPr/>
          <a:lstStyle/>
          <a:p>
            <a:r>
              <a:rPr lang="en-US" dirty="0"/>
              <a:t>Gastrointestinal</a:t>
            </a:r>
          </a:p>
          <a:p>
            <a:pPr lvl="1"/>
            <a:r>
              <a:rPr lang="en-US" dirty="0"/>
              <a:t>Pancreas</a:t>
            </a:r>
          </a:p>
          <a:p>
            <a:pPr lvl="2"/>
            <a:r>
              <a:rPr lang="en-US" dirty="0"/>
              <a:t>Absence of CFTR limits function of chloride-bicarbonate exchanger to secrete bicarbonate</a:t>
            </a:r>
          </a:p>
          <a:p>
            <a:pPr lvl="2"/>
            <a:r>
              <a:rPr lang="en-US" dirty="0"/>
              <a:t>Leads to retention of enzymes in the pancreas, destruction of pancreatic tissue.  </a:t>
            </a:r>
          </a:p>
          <a:p>
            <a:pPr lvl="1"/>
            <a:r>
              <a:rPr lang="en-US" dirty="0"/>
              <a:t>Intestine</a:t>
            </a:r>
          </a:p>
          <a:p>
            <a:pPr lvl="2"/>
            <a:r>
              <a:rPr lang="en-US" dirty="0"/>
              <a:t>Decrease in water secretion leads to thickened mucus and </a:t>
            </a:r>
            <a:r>
              <a:rPr lang="en-US" dirty="0" err="1"/>
              <a:t>dessicated</a:t>
            </a:r>
            <a:r>
              <a:rPr lang="en-US" dirty="0"/>
              <a:t> intraluminal contents</a:t>
            </a:r>
          </a:p>
          <a:p>
            <a:pPr lvl="2"/>
            <a:r>
              <a:rPr lang="en-US" dirty="0"/>
              <a:t>Obstruction of small and large intestines</a:t>
            </a:r>
          </a:p>
        </p:txBody>
      </p:sp>
    </p:spTree>
    <p:extLst>
      <p:ext uri="{BB962C8B-B14F-4D97-AF65-F5344CB8AC3E}">
        <p14:creationId xmlns:p14="http://schemas.microsoft.com/office/powerpoint/2010/main" val="3403749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2"/>
          <p:cNvSpPr>
            <a:spLocks noGrp="1"/>
          </p:cNvSpPr>
          <p:nvPr>
            <p:ph type="title" idx="4294967295"/>
          </p:nvPr>
        </p:nvSpPr>
        <p:spPr/>
        <p:txBody>
          <a:bodyPr/>
          <a:lstStyle/>
          <a:p>
            <a:pPr eaLnBrk="1" hangingPunct="1"/>
            <a:r>
              <a:rPr lang="en-US" smtClean="0"/>
              <a:t>Diarrhea</a:t>
            </a:r>
          </a:p>
        </p:txBody>
      </p:sp>
      <p:sp>
        <p:nvSpPr>
          <p:cNvPr id="5123" name="Content Placeholder 3"/>
          <p:cNvSpPr>
            <a:spLocks noGrp="1"/>
          </p:cNvSpPr>
          <p:nvPr>
            <p:ph sz="quarter" idx="4294967295"/>
          </p:nvPr>
        </p:nvSpPr>
        <p:spPr>
          <a:xfrm>
            <a:off x="1369220" y="1527179"/>
            <a:ext cx="6378179" cy="1597025"/>
          </a:xfrm>
        </p:spPr>
        <p:txBody>
          <a:bodyPr/>
          <a:lstStyle/>
          <a:p>
            <a:pPr eaLnBrk="1" hangingPunct="1">
              <a:buFont typeface="Wingdings 2" pitchFamily="18" charset="2"/>
              <a:buNone/>
            </a:pPr>
            <a:endParaRPr lang="en-US" dirty="0" smtClean="0"/>
          </a:p>
          <a:p>
            <a:pPr eaLnBrk="1" hangingPunct="1">
              <a:buFont typeface="Wingdings 2" pitchFamily="18" charset="2"/>
              <a:buNone/>
            </a:pPr>
            <a:endParaRPr lang="en-US" dirty="0" smtClean="0"/>
          </a:p>
          <a:p>
            <a:pPr eaLnBrk="1" hangingPunct="1">
              <a:buFont typeface="Wingdings 2" pitchFamily="18" charset="2"/>
              <a:buNone/>
            </a:pPr>
            <a:endParaRPr lang="en-US" dirty="0" smtClean="0"/>
          </a:p>
          <a:p>
            <a:pPr eaLnBrk="1" hangingPunct="1">
              <a:buFont typeface="Wingdings 2" pitchFamily="18" charset="2"/>
              <a:buNone/>
            </a:pPr>
            <a:endParaRPr lang="en-US" dirty="0" smtClean="0"/>
          </a:p>
          <a:p>
            <a:pPr eaLnBrk="1" hangingPunct="1">
              <a:buFont typeface="Wingdings 2" pitchFamily="18" charset="2"/>
              <a:buNone/>
            </a:pPr>
            <a:endParaRPr lang="en-US" dirty="0" smtClean="0"/>
          </a:p>
          <a:p>
            <a:pPr eaLnBrk="1" hangingPunct="1">
              <a:buFont typeface="Wingdings 2" pitchFamily="18" charset="2"/>
              <a:buNone/>
            </a:pPr>
            <a:endParaRPr lang="en-US" dirty="0" smtClean="0"/>
          </a:p>
        </p:txBody>
      </p:sp>
      <p:sp>
        <p:nvSpPr>
          <p:cNvPr id="6" name="TextBox 5"/>
          <p:cNvSpPr txBox="1"/>
          <p:nvPr/>
        </p:nvSpPr>
        <p:spPr>
          <a:xfrm>
            <a:off x="1771650" y="1981201"/>
            <a:ext cx="5943600" cy="1569660"/>
          </a:xfrm>
          <a:prstGeom prst="rect">
            <a:avLst/>
          </a:prstGeom>
          <a:solidFill>
            <a:schemeClr val="accent2">
              <a:lumMod val="75000"/>
            </a:schemeClr>
          </a:solidFill>
        </p:spPr>
        <p:txBody>
          <a:bodyPr>
            <a:spAutoFit/>
          </a:bodyPr>
          <a:lstStyle/>
          <a:p>
            <a:pPr algn="l" rtl="0">
              <a:defRPr/>
            </a:pPr>
            <a:r>
              <a:rPr lang="en-US" sz="2400" dirty="0">
                <a:solidFill>
                  <a:prstClr val="black"/>
                </a:solidFill>
              </a:rPr>
              <a:t>Annual incidence of </a:t>
            </a:r>
            <a:r>
              <a:rPr lang="en-US" sz="2400" dirty="0" err="1">
                <a:solidFill>
                  <a:prstClr val="black"/>
                </a:solidFill>
              </a:rPr>
              <a:t>Diarrhoeal</a:t>
            </a:r>
            <a:r>
              <a:rPr lang="en-US" sz="2400" dirty="0">
                <a:solidFill>
                  <a:prstClr val="black"/>
                </a:solidFill>
              </a:rPr>
              <a:t> episodes in children ≤5 year old in  developing countries  3.2 episodes per child ,</a:t>
            </a:r>
          </a:p>
          <a:p>
            <a:pPr algn="l" rtl="0">
              <a:defRPr/>
            </a:pPr>
            <a:r>
              <a:rPr lang="en-US" sz="2400" dirty="0">
                <a:solidFill>
                  <a:prstClr val="black"/>
                </a:solidFill>
              </a:rPr>
              <a:t>2 billion episodes globally </a:t>
            </a:r>
          </a:p>
        </p:txBody>
      </p:sp>
      <p:sp>
        <p:nvSpPr>
          <p:cNvPr id="7" name="TextBox 6"/>
          <p:cNvSpPr txBox="1"/>
          <p:nvPr/>
        </p:nvSpPr>
        <p:spPr>
          <a:xfrm>
            <a:off x="1771650" y="3886201"/>
            <a:ext cx="5943600" cy="1938992"/>
          </a:xfrm>
          <a:prstGeom prst="rect">
            <a:avLst/>
          </a:prstGeom>
          <a:solidFill>
            <a:schemeClr val="accent1">
              <a:lumMod val="75000"/>
            </a:schemeClr>
          </a:solidFill>
        </p:spPr>
        <p:txBody>
          <a:bodyPr>
            <a:spAutoFit/>
          </a:bodyPr>
          <a:lstStyle/>
          <a:p>
            <a:pPr algn="l" rtl="0">
              <a:defRPr/>
            </a:pPr>
            <a:r>
              <a:rPr lang="en-US" sz="2400" dirty="0">
                <a:solidFill>
                  <a:prstClr val="black"/>
                </a:solidFill>
              </a:rPr>
              <a:t>Annual mortality  from </a:t>
            </a:r>
            <a:r>
              <a:rPr lang="en-US" sz="2400" dirty="0" err="1">
                <a:solidFill>
                  <a:prstClr val="black"/>
                </a:solidFill>
              </a:rPr>
              <a:t>diarrhoea</a:t>
            </a:r>
            <a:r>
              <a:rPr lang="en-US" sz="2400" dirty="0">
                <a:solidFill>
                  <a:prstClr val="black"/>
                </a:solidFill>
              </a:rPr>
              <a:t> in children ≤ 5 Years in developing countries  1.8 million deaths</a:t>
            </a:r>
          </a:p>
          <a:p>
            <a:pPr algn="l" rtl="0">
              <a:defRPr/>
            </a:pPr>
            <a:r>
              <a:rPr lang="en-US" sz="2400" dirty="0">
                <a:solidFill>
                  <a:prstClr val="black"/>
                </a:solidFill>
              </a:rPr>
              <a:t> Decreased  from 4.5 million deaths in last 20 years</a:t>
            </a:r>
          </a:p>
        </p:txBody>
      </p:sp>
    </p:spTree>
    <p:extLst>
      <p:ext uri="{BB962C8B-B14F-4D97-AF65-F5344CB8AC3E}">
        <p14:creationId xmlns:p14="http://schemas.microsoft.com/office/powerpoint/2010/main" val="1017585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r>
              <a:rPr lang="en-US"/>
              <a:t>Pathophysiology</a:t>
            </a:r>
          </a:p>
        </p:txBody>
      </p:sp>
      <p:sp>
        <p:nvSpPr>
          <p:cNvPr id="431107" name="Rectangle 3"/>
          <p:cNvSpPr>
            <a:spLocks noGrp="1" noChangeArrowheads="1"/>
          </p:cNvSpPr>
          <p:nvPr>
            <p:ph type="body" idx="1"/>
          </p:nvPr>
        </p:nvSpPr>
        <p:spPr/>
        <p:txBody>
          <a:bodyPr/>
          <a:lstStyle/>
          <a:p>
            <a:pPr>
              <a:lnSpc>
                <a:spcPct val="90000"/>
              </a:lnSpc>
            </a:pPr>
            <a:r>
              <a:rPr lang="en-US" dirty="0"/>
              <a:t>Gastrointestinal</a:t>
            </a:r>
          </a:p>
          <a:p>
            <a:pPr lvl="1">
              <a:lnSpc>
                <a:spcPct val="90000"/>
              </a:lnSpc>
            </a:pPr>
            <a:r>
              <a:rPr lang="en-US" dirty="0"/>
              <a:t>Biliary tree</a:t>
            </a:r>
          </a:p>
          <a:p>
            <a:pPr lvl="2">
              <a:lnSpc>
                <a:spcPct val="90000"/>
              </a:lnSpc>
            </a:pPr>
            <a:r>
              <a:rPr lang="en-US" dirty="0"/>
              <a:t>Retention of biliary secretion</a:t>
            </a:r>
          </a:p>
          <a:p>
            <a:pPr lvl="2">
              <a:lnSpc>
                <a:spcPct val="90000"/>
              </a:lnSpc>
            </a:pPr>
            <a:r>
              <a:rPr lang="en-US" dirty="0"/>
              <a:t>Focal biliary cirrhosis</a:t>
            </a:r>
          </a:p>
          <a:p>
            <a:pPr lvl="2">
              <a:lnSpc>
                <a:spcPct val="90000"/>
              </a:lnSpc>
            </a:pPr>
            <a:r>
              <a:rPr lang="en-US" dirty="0"/>
              <a:t>Bile duct proliferation</a:t>
            </a:r>
          </a:p>
          <a:p>
            <a:pPr lvl="2">
              <a:lnSpc>
                <a:spcPct val="90000"/>
              </a:lnSpc>
            </a:pPr>
            <a:r>
              <a:rPr lang="en-US" dirty="0"/>
              <a:t>Chronic cholecystitis, </a:t>
            </a:r>
            <a:r>
              <a:rPr lang="en-US" dirty="0" err="1"/>
              <a:t>cholelithiasis</a:t>
            </a:r>
            <a:endParaRPr lang="en-US" dirty="0"/>
          </a:p>
          <a:p>
            <a:pPr>
              <a:lnSpc>
                <a:spcPct val="90000"/>
              </a:lnSpc>
            </a:pPr>
            <a:r>
              <a:rPr lang="en-US" dirty="0"/>
              <a:t>Sweat</a:t>
            </a:r>
          </a:p>
          <a:p>
            <a:pPr lvl="1">
              <a:lnSpc>
                <a:spcPct val="90000"/>
              </a:lnSpc>
            </a:pPr>
            <a:r>
              <a:rPr lang="en-US" dirty="0"/>
              <a:t>Normal volume of sweat</a:t>
            </a:r>
          </a:p>
          <a:p>
            <a:pPr lvl="1">
              <a:lnSpc>
                <a:spcPct val="90000"/>
              </a:lnSpc>
            </a:pPr>
            <a:r>
              <a:rPr lang="en-US" dirty="0"/>
              <a:t>Inability to reabsorb </a:t>
            </a:r>
            <a:r>
              <a:rPr lang="en-US" dirty="0" err="1"/>
              <a:t>NaCl</a:t>
            </a:r>
            <a:r>
              <a:rPr lang="en-US" dirty="0"/>
              <a:t> from sweat as it passes through sweat duct</a:t>
            </a:r>
          </a:p>
        </p:txBody>
      </p:sp>
    </p:spTree>
    <p:extLst>
      <p:ext uri="{BB962C8B-B14F-4D97-AF65-F5344CB8AC3E}">
        <p14:creationId xmlns:p14="http://schemas.microsoft.com/office/powerpoint/2010/main" val="13541670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p:txBody>
          <a:bodyPr/>
          <a:lstStyle/>
          <a:p>
            <a:r>
              <a:rPr lang="en-US"/>
              <a:t>Manifestations</a:t>
            </a:r>
          </a:p>
        </p:txBody>
      </p:sp>
      <p:sp>
        <p:nvSpPr>
          <p:cNvPr id="432131" name="Rectangle 3"/>
          <p:cNvSpPr>
            <a:spLocks noGrp="1" noChangeArrowheads="1"/>
          </p:cNvSpPr>
          <p:nvPr>
            <p:ph type="body" idx="1"/>
          </p:nvPr>
        </p:nvSpPr>
        <p:spPr/>
        <p:txBody>
          <a:bodyPr/>
          <a:lstStyle/>
          <a:p>
            <a:r>
              <a:rPr lang="en-US" dirty="0"/>
              <a:t>Common presentations</a:t>
            </a:r>
          </a:p>
          <a:p>
            <a:pPr lvl="1"/>
            <a:r>
              <a:rPr lang="en-US" dirty="0"/>
              <a:t>Chronic cough</a:t>
            </a:r>
          </a:p>
          <a:p>
            <a:pPr lvl="1"/>
            <a:r>
              <a:rPr lang="en-US" dirty="0"/>
              <a:t>Recurrent pulmonary infiltrates</a:t>
            </a:r>
          </a:p>
          <a:p>
            <a:pPr lvl="1"/>
            <a:r>
              <a:rPr lang="en-US" dirty="0"/>
              <a:t>Failure to thrive </a:t>
            </a:r>
          </a:p>
          <a:p>
            <a:pPr lvl="1"/>
            <a:r>
              <a:rPr lang="en-US" dirty="0"/>
              <a:t>Meconium ileus</a:t>
            </a:r>
          </a:p>
          <a:p>
            <a:pPr lvl="1"/>
            <a:endParaRPr lang="en-US" dirty="0"/>
          </a:p>
        </p:txBody>
      </p:sp>
    </p:spTree>
    <p:extLst>
      <p:ext uri="{BB962C8B-B14F-4D97-AF65-F5344CB8AC3E}">
        <p14:creationId xmlns:p14="http://schemas.microsoft.com/office/powerpoint/2010/main" val="20639204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p:txBody>
          <a:bodyPr/>
          <a:lstStyle/>
          <a:p>
            <a:r>
              <a:rPr lang="en-US"/>
              <a:t>Manifestations</a:t>
            </a:r>
          </a:p>
        </p:txBody>
      </p:sp>
      <p:sp>
        <p:nvSpPr>
          <p:cNvPr id="433155" name="Rectangle 3"/>
          <p:cNvSpPr>
            <a:spLocks noGrp="1" noChangeArrowheads="1"/>
          </p:cNvSpPr>
          <p:nvPr>
            <p:ph type="body" idx="1"/>
          </p:nvPr>
        </p:nvSpPr>
        <p:spPr/>
        <p:txBody>
          <a:bodyPr/>
          <a:lstStyle/>
          <a:p>
            <a:r>
              <a:rPr lang="en-US" dirty="0"/>
              <a:t>Respiratory tract</a:t>
            </a:r>
          </a:p>
          <a:p>
            <a:pPr lvl="1"/>
            <a:r>
              <a:rPr lang="en-US" dirty="0"/>
              <a:t>Chronic sinusitis</a:t>
            </a:r>
          </a:p>
          <a:p>
            <a:pPr lvl="2"/>
            <a:r>
              <a:rPr lang="en-US" dirty="0"/>
              <a:t>Nasal obstruction</a:t>
            </a:r>
          </a:p>
          <a:p>
            <a:pPr lvl="2"/>
            <a:r>
              <a:rPr lang="en-US" dirty="0"/>
              <a:t>Rhinorrhea</a:t>
            </a:r>
          </a:p>
          <a:p>
            <a:pPr lvl="2"/>
            <a:r>
              <a:rPr lang="en-US" dirty="0"/>
              <a:t>Nasal polyps in 25%; often requires surgery</a:t>
            </a:r>
          </a:p>
          <a:p>
            <a:pPr lvl="2"/>
            <a:endParaRPr lang="en-US" dirty="0"/>
          </a:p>
          <a:p>
            <a:pPr lvl="1"/>
            <a:r>
              <a:rPr lang="en-US" dirty="0"/>
              <a:t>Chronic cough</a:t>
            </a:r>
          </a:p>
          <a:p>
            <a:pPr lvl="2"/>
            <a:r>
              <a:rPr lang="en-US" dirty="0"/>
              <a:t>Persistent</a:t>
            </a:r>
          </a:p>
          <a:p>
            <a:pPr lvl="2"/>
            <a:r>
              <a:rPr lang="en-US" dirty="0"/>
              <a:t>Viscous, purulent, green sputum</a:t>
            </a:r>
          </a:p>
        </p:txBody>
      </p:sp>
    </p:spTree>
    <p:extLst>
      <p:ext uri="{BB962C8B-B14F-4D97-AF65-F5344CB8AC3E}">
        <p14:creationId xmlns:p14="http://schemas.microsoft.com/office/powerpoint/2010/main" val="20333855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r>
              <a:rPr lang="en-US"/>
              <a:t>Manifestations</a:t>
            </a:r>
          </a:p>
        </p:txBody>
      </p:sp>
      <p:sp>
        <p:nvSpPr>
          <p:cNvPr id="434179" name="Rectangle 3"/>
          <p:cNvSpPr>
            <a:spLocks noGrp="1" noChangeArrowheads="1"/>
          </p:cNvSpPr>
          <p:nvPr>
            <p:ph type="body" idx="1"/>
          </p:nvPr>
        </p:nvSpPr>
        <p:spPr/>
        <p:txBody>
          <a:bodyPr/>
          <a:lstStyle/>
          <a:p>
            <a:r>
              <a:rPr lang="en-US" dirty="0"/>
              <a:t>Respiratory tract</a:t>
            </a:r>
          </a:p>
          <a:p>
            <a:pPr lvl="1"/>
            <a:r>
              <a:rPr lang="en-US" dirty="0"/>
              <a:t>Chronic cough</a:t>
            </a:r>
          </a:p>
          <a:p>
            <a:pPr lvl="2"/>
            <a:r>
              <a:rPr lang="en-US" dirty="0"/>
              <a:t>Exacerbations require aggressive therapy</a:t>
            </a:r>
          </a:p>
          <a:p>
            <a:pPr lvl="3"/>
            <a:r>
              <a:rPr lang="en-US" dirty="0"/>
              <a:t>Postural drainage</a:t>
            </a:r>
          </a:p>
          <a:p>
            <a:pPr lvl="3"/>
            <a:r>
              <a:rPr lang="en-US" dirty="0"/>
              <a:t>Antibiotics</a:t>
            </a:r>
          </a:p>
          <a:p>
            <a:pPr lvl="3"/>
            <a:r>
              <a:rPr lang="en-US" dirty="0"/>
              <a:t>Become more frequent with age</a:t>
            </a:r>
          </a:p>
          <a:p>
            <a:pPr lvl="3"/>
            <a:r>
              <a:rPr lang="en-US" dirty="0"/>
              <a:t>Progressive loss of lung function</a:t>
            </a:r>
          </a:p>
          <a:p>
            <a:pPr lvl="1"/>
            <a:r>
              <a:rPr lang="en-US" dirty="0"/>
              <a:t>Infection</a:t>
            </a:r>
          </a:p>
          <a:p>
            <a:pPr lvl="2"/>
            <a:r>
              <a:rPr lang="en-US" dirty="0" err="1"/>
              <a:t>Intially</a:t>
            </a:r>
            <a:r>
              <a:rPr lang="en-US" dirty="0"/>
              <a:t> with </a:t>
            </a:r>
            <a:r>
              <a:rPr lang="en-US" i="1" dirty="0"/>
              <a:t>H. </a:t>
            </a:r>
            <a:r>
              <a:rPr lang="en-US" i="1" dirty="0" err="1"/>
              <a:t>influenzae</a:t>
            </a:r>
            <a:r>
              <a:rPr lang="en-US" dirty="0"/>
              <a:t> and </a:t>
            </a:r>
            <a:r>
              <a:rPr lang="en-US" i="1" dirty="0"/>
              <a:t>S. aureus</a:t>
            </a:r>
          </a:p>
          <a:p>
            <a:pPr lvl="2"/>
            <a:r>
              <a:rPr lang="en-US" dirty="0"/>
              <a:t>Subsequently </a:t>
            </a:r>
            <a:r>
              <a:rPr lang="en-US" i="1" dirty="0"/>
              <a:t>P. aeruginosa</a:t>
            </a:r>
          </a:p>
          <a:p>
            <a:pPr lvl="2"/>
            <a:r>
              <a:rPr lang="en-US" dirty="0" err="1"/>
              <a:t>Occassionally</a:t>
            </a:r>
            <a:r>
              <a:rPr lang="en-US" dirty="0"/>
              <a:t>, </a:t>
            </a:r>
            <a:r>
              <a:rPr lang="en-US" i="1" dirty="0" err="1"/>
              <a:t>Xanthomonas</a:t>
            </a:r>
            <a:r>
              <a:rPr lang="en-US" i="1" dirty="0"/>
              <a:t> </a:t>
            </a:r>
            <a:r>
              <a:rPr lang="en-US" i="1" dirty="0" err="1"/>
              <a:t>xylosoxidans</a:t>
            </a:r>
            <a:r>
              <a:rPr lang="en-US" dirty="0"/>
              <a:t>, </a:t>
            </a:r>
            <a:r>
              <a:rPr lang="en-US" i="1" dirty="0" err="1"/>
              <a:t>Burkholderia</a:t>
            </a:r>
            <a:r>
              <a:rPr lang="en-US" i="1" dirty="0"/>
              <a:t> gladioli</a:t>
            </a:r>
            <a:r>
              <a:rPr lang="en-US" dirty="0"/>
              <a:t>, </a:t>
            </a:r>
            <a:r>
              <a:rPr lang="en-US" i="1" dirty="0"/>
              <a:t>Proteus</a:t>
            </a:r>
            <a:r>
              <a:rPr lang="en-US" dirty="0"/>
              <a:t>, </a:t>
            </a:r>
            <a:r>
              <a:rPr lang="en-US" i="1" dirty="0"/>
              <a:t>E. coli</a:t>
            </a:r>
            <a:r>
              <a:rPr lang="en-US" dirty="0"/>
              <a:t>, </a:t>
            </a:r>
            <a:r>
              <a:rPr lang="en-US" i="1" dirty="0" err="1"/>
              <a:t>Klebsiella</a:t>
            </a:r>
            <a:endParaRPr lang="en-US" i="1" dirty="0"/>
          </a:p>
        </p:txBody>
      </p:sp>
    </p:spTree>
    <p:extLst>
      <p:ext uri="{BB962C8B-B14F-4D97-AF65-F5344CB8AC3E}">
        <p14:creationId xmlns:p14="http://schemas.microsoft.com/office/powerpoint/2010/main" val="42020566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p:txBody>
          <a:bodyPr/>
          <a:lstStyle/>
          <a:p>
            <a:r>
              <a:rPr lang="en-US"/>
              <a:t>Manifestations</a:t>
            </a:r>
          </a:p>
        </p:txBody>
      </p:sp>
      <p:sp>
        <p:nvSpPr>
          <p:cNvPr id="435203" name="Rectangle 3"/>
          <p:cNvSpPr>
            <a:spLocks noGrp="1" noChangeArrowheads="1"/>
          </p:cNvSpPr>
          <p:nvPr>
            <p:ph type="body" idx="1"/>
          </p:nvPr>
        </p:nvSpPr>
        <p:spPr/>
        <p:txBody>
          <a:bodyPr/>
          <a:lstStyle/>
          <a:p>
            <a:r>
              <a:rPr lang="en-US" dirty="0"/>
              <a:t>Respiratory tract</a:t>
            </a:r>
          </a:p>
          <a:p>
            <a:pPr lvl="1"/>
            <a:r>
              <a:rPr lang="en-US" dirty="0"/>
              <a:t>Lung function</a:t>
            </a:r>
          </a:p>
          <a:p>
            <a:pPr lvl="2"/>
            <a:r>
              <a:rPr lang="en-US" dirty="0"/>
              <a:t>Small airway disease is first functional lung abnormality</a:t>
            </a:r>
          </a:p>
          <a:p>
            <a:pPr lvl="2"/>
            <a:r>
              <a:rPr lang="en-US" dirty="0"/>
              <a:t>Progresses to reversible as well as irreversible changes in FEV1</a:t>
            </a:r>
          </a:p>
          <a:p>
            <a:pPr lvl="2"/>
            <a:r>
              <a:rPr lang="en-US" dirty="0"/>
              <a:t>Chest x-ray may show hyperinflation, mucus impaction, bronchial cuffing, bronchiectasis</a:t>
            </a:r>
          </a:p>
          <a:p>
            <a:pPr lvl="2"/>
            <a:endParaRPr lang="en-US" dirty="0"/>
          </a:p>
        </p:txBody>
      </p:sp>
    </p:spTree>
    <p:extLst>
      <p:ext uri="{BB962C8B-B14F-4D97-AF65-F5344CB8AC3E}">
        <p14:creationId xmlns:p14="http://schemas.microsoft.com/office/powerpoint/2010/main" val="42792081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p:txBody>
          <a:bodyPr/>
          <a:lstStyle/>
          <a:p>
            <a:r>
              <a:rPr lang="en-US"/>
              <a:t>Manifestations</a:t>
            </a:r>
          </a:p>
        </p:txBody>
      </p:sp>
      <p:sp>
        <p:nvSpPr>
          <p:cNvPr id="436227" name="Rectangle 3"/>
          <p:cNvSpPr>
            <a:spLocks noGrp="1" noChangeArrowheads="1"/>
          </p:cNvSpPr>
          <p:nvPr>
            <p:ph type="body" idx="1"/>
          </p:nvPr>
        </p:nvSpPr>
        <p:spPr/>
        <p:txBody>
          <a:bodyPr/>
          <a:lstStyle/>
          <a:p>
            <a:r>
              <a:rPr lang="en-US" dirty="0"/>
              <a:t>Respiratory tract</a:t>
            </a:r>
          </a:p>
          <a:p>
            <a:pPr lvl="1"/>
            <a:r>
              <a:rPr lang="en-US" dirty="0"/>
              <a:t>Complications</a:t>
            </a:r>
          </a:p>
          <a:p>
            <a:pPr lvl="2"/>
            <a:r>
              <a:rPr lang="en-US" dirty="0"/>
              <a:t>Pneumothorax ~10% of CF patients</a:t>
            </a:r>
          </a:p>
          <a:p>
            <a:pPr lvl="2"/>
            <a:r>
              <a:rPr lang="en-US" dirty="0"/>
              <a:t>Hemoptysis</a:t>
            </a:r>
          </a:p>
          <a:p>
            <a:pPr lvl="2"/>
            <a:r>
              <a:rPr lang="en-US" dirty="0"/>
              <a:t>Digital clubbing</a:t>
            </a:r>
          </a:p>
          <a:p>
            <a:pPr lvl="2"/>
            <a:r>
              <a:rPr lang="en-US" dirty="0" err="1"/>
              <a:t>Cor</a:t>
            </a:r>
            <a:r>
              <a:rPr lang="en-US" dirty="0"/>
              <a:t> </a:t>
            </a:r>
            <a:r>
              <a:rPr lang="en-US" dirty="0" err="1"/>
              <a:t>pulmonale</a:t>
            </a:r>
            <a:endParaRPr lang="en-US" dirty="0"/>
          </a:p>
          <a:p>
            <a:pPr lvl="2"/>
            <a:r>
              <a:rPr lang="en-US" dirty="0"/>
              <a:t>Respiratory failure</a:t>
            </a:r>
          </a:p>
        </p:txBody>
      </p:sp>
    </p:spTree>
    <p:extLst>
      <p:ext uri="{BB962C8B-B14F-4D97-AF65-F5344CB8AC3E}">
        <p14:creationId xmlns:p14="http://schemas.microsoft.com/office/powerpoint/2010/main" val="15388616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r>
              <a:rPr lang="en-US"/>
              <a:t>Manifestations</a:t>
            </a:r>
          </a:p>
        </p:txBody>
      </p:sp>
      <p:sp>
        <p:nvSpPr>
          <p:cNvPr id="437251" name="Rectangle 3"/>
          <p:cNvSpPr>
            <a:spLocks noGrp="1" noChangeArrowheads="1"/>
          </p:cNvSpPr>
          <p:nvPr>
            <p:ph type="body" idx="1"/>
          </p:nvPr>
        </p:nvSpPr>
        <p:spPr/>
        <p:txBody>
          <a:bodyPr/>
          <a:lstStyle/>
          <a:p>
            <a:r>
              <a:rPr lang="en-US" dirty="0"/>
              <a:t>Gastrointestinal</a:t>
            </a:r>
          </a:p>
          <a:p>
            <a:pPr lvl="1"/>
            <a:r>
              <a:rPr lang="en-US" dirty="0"/>
              <a:t>Meconium ileus</a:t>
            </a:r>
          </a:p>
          <a:p>
            <a:pPr lvl="2"/>
            <a:r>
              <a:rPr lang="en-US" dirty="0"/>
              <a:t>Abdominal distention</a:t>
            </a:r>
          </a:p>
          <a:p>
            <a:pPr lvl="2"/>
            <a:r>
              <a:rPr lang="en-US" dirty="0"/>
              <a:t>Failure to pass stool</a:t>
            </a:r>
          </a:p>
          <a:p>
            <a:pPr lvl="2"/>
            <a:r>
              <a:rPr lang="en-US" dirty="0"/>
              <a:t>Emesis</a:t>
            </a:r>
          </a:p>
          <a:p>
            <a:pPr lvl="1"/>
            <a:r>
              <a:rPr lang="en-US" dirty="0"/>
              <a:t>Abdominal flat plate</a:t>
            </a:r>
          </a:p>
          <a:p>
            <a:pPr lvl="2"/>
            <a:r>
              <a:rPr lang="en-US" dirty="0"/>
              <a:t>Air-fluid levels</a:t>
            </a:r>
          </a:p>
          <a:p>
            <a:pPr lvl="2"/>
            <a:r>
              <a:rPr lang="en-US" dirty="0"/>
              <a:t>Granular </a:t>
            </a:r>
            <a:r>
              <a:rPr lang="en-US" dirty="0" err="1"/>
              <a:t>appearance</a:t>
            </a:r>
            <a:r>
              <a:rPr lang="en-US" dirty="0" err="1">
                <a:sym typeface="Wingdings" panose="05000000000000000000" pitchFamily="2" charset="2"/>
              </a:rPr>
              <a:t>meconium</a:t>
            </a:r>
            <a:endParaRPr lang="en-US" dirty="0">
              <a:sym typeface="Wingdings" panose="05000000000000000000" pitchFamily="2" charset="2"/>
            </a:endParaRPr>
          </a:p>
          <a:p>
            <a:pPr lvl="2"/>
            <a:r>
              <a:rPr lang="en-US" dirty="0">
                <a:sym typeface="Wingdings" panose="05000000000000000000" pitchFamily="2" charset="2"/>
              </a:rPr>
              <a:t>Small colon</a:t>
            </a:r>
            <a:endParaRPr lang="en-US" dirty="0"/>
          </a:p>
          <a:p>
            <a:pPr lvl="1"/>
            <a:endParaRPr lang="en-US" dirty="0"/>
          </a:p>
        </p:txBody>
      </p:sp>
    </p:spTree>
    <p:extLst>
      <p:ext uri="{BB962C8B-B14F-4D97-AF65-F5344CB8AC3E}">
        <p14:creationId xmlns:p14="http://schemas.microsoft.com/office/powerpoint/2010/main" val="11807998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p:txBody>
          <a:bodyPr/>
          <a:lstStyle/>
          <a:p>
            <a:r>
              <a:rPr lang="en-US"/>
              <a:t>Manifestations</a:t>
            </a:r>
          </a:p>
        </p:txBody>
      </p:sp>
      <p:sp>
        <p:nvSpPr>
          <p:cNvPr id="438275" name="Rectangle 3"/>
          <p:cNvSpPr>
            <a:spLocks noGrp="1" noChangeArrowheads="1"/>
          </p:cNvSpPr>
          <p:nvPr>
            <p:ph type="body" idx="1"/>
          </p:nvPr>
        </p:nvSpPr>
        <p:spPr/>
        <p:txBody>
          <a:bodyPr/>
          <a:lstStyle/>
          <a:p>
            <a:r>
              <a:rPr lang="en-US" dirty="0"/>
              <a:t>Gastrointestinal</a:t>
            </a:r>
          </a:p>
          <a:p>
            <a:pPr lvl="1"/>
            <a:r>
              <a:rPr lang="en-US" dirty="0"/>
              <a:t>Meconium ileus equivalent or distal intestinal obstruction syndrome</a:t>
            </a:r>
          </a:p>
          <a:p>
            <a:pPr lvl="2"/>
            <a:r>
              <a:rPr lang="en-US" dirty="0"/>
              <a:t>RLQ pain</a:t>
            </a:r>
          </a:p>
          <a:p>
            <a:pPr lvl="2"/>
            <a:r>
              <a:rPr lang="en-US" dirty="0"/>
              <a:t>Loss of appetite</a:t>
            </a:r>
          </a:p>
          <a:p>
            <a:pPr lvl="2"/>
            <a:r>
              <a:rPr lang="en-US" dirty="0"/>
              <a:t>Emesis</a:t>
            </a:r>
          </a:p>
          <a:p>
            <a:pPr lvl="2"/>
            <a:r>
              <a:rPr lang="en-US" dirty="0"/>
              <a:t>Palpable mass</a:t>
            </a:r>
          </a:p>
          <a:p>
            <a:pPr lvl="2"/>
            <a:r>
              <a:rPr lang="en-US" dirty="0"/>
              <a:t>May be confused with appendicitis</a:t>
            </a:r>
          </a:p>
          <a:p>
            <a:pPr lvl="2"/>
            <a:endParaRPr lang="en-US" dirty="0"/>
          </a:p>
        </p:txBody>
      </p:sp>
    </p:spTree>
    <p:extLst>
      <p:ext uri="{BB962C8B-B14F-4D97-AF65-F5344CB8AC3E}">
        <p14:creationId xmlns:p14="http://schemas.microsoft.com/office/powerpoint/2010/main" val="39583965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p:txBody>
          <a:bodyPr/>
          <a:lstStyle/>
          <a:p>
            <a:r>
              <a:rPr lang="en-US"/>
              <a:t>Manifestations</a:t>
            </a:r>
          </a:p>
        </p:txBody>
      </p:sp>
      <p:sp>
        <p:nvSpPr>
          <p:cNvPr id="439299" name="Rectangle 3"/>
          <p:cNvSpPr>
            <a:spLocks noGrp="1" noChangeArrowheads="1"/>
          </p:cNvSpPr>
          <p:nvPr>
            <p:ph type="body" idx="1"/>
          </p:nvPr>
        </p:nvSpPr>
        <p:spPr/>
        <p:txBody>
          <a:bodyPr/>
          <a:lstStyle/>
          <a:p>
            <a:r>
              <a:rPr lang="en-US" dirty="0"/>
              <a:t>Gastrointestinal</a:t>
            </a:r>
          </a:p>
          <a:p>
            <a:pPr lvl="1"/>
            <a:r>
              <a:rPr lang="en-US" dirty="0"/>
              <a:t>Exocrine pancreatic insufficiency</a:t>
            </a:r>
          </a:p>
          <a:p>
            <a:pPr lvl="2"/>
            <a:r>
              <a:rPr lang="en-US" dirty="0"/>
              <a:t>Found in &gt;90% of CF patients</a:t>
            </a:r>
          </a:p>
          <a:p>
            <a:pPr lvl="2"/>
            <a:r>
              <a:rPr lang="en-US" dirty="0"/>
              <a:t>Protein and fat malabsorption</a:t>
            </a:r>
          </a:p>
          <a:p>
            <a:pPr lvl="2"/>
            <a:r>
              <a:rPr lang="en-US" dirty="0"/>
              <a:t>Frequent bulky, foul-smelling stools</a:t>
            </a:r>
          </a:p>
          <a:p>
            <a:pPr lvl="2"/>
            <a:r>
              <a:rPr lang="en-US" dirty="0"/>
              <a:t>Vitamin A, D, E, K malabsorption</a:t>
            </a:r>
          </a:p>
          <a:p>
            <a:pPr lvl="2"/>
            <a:r>
              <a:rPr lang="en-US" dirty="0"/>
              <a:t>Sparing of pancreatic beta cells</a:t>
            </a:r>
          </a:p>
          <a:p>
            <a:pPr lvl="3"/>
            <a:r>
              <a:rPr lang="en-US" dirty="0"/>
              <a:t>Beta cell function decreases with age</a:t>
            </a:r>
          </a:p>
          <a:p>
            <a:pPr lvl="1"/>
            <a:r>
              <a:rPr lang="en-US" dirty="0"/>
              <a:t>Increased incidence of GI malignancy</a:t>
            </a:r>
          </a:p>
        </p:txBody>
      </p:sp>
    </p:spTree>
    <p:extLst>
      <p:ext uri="{BB962C8B-B14F-4D97-AF65-F5344CB8AC3E}">
        <p14:creationId xmlns:p14="http://schemas.microsoft.com/office/powerpoint/2010/main" val="17427411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p:txBody>
          <a:bodyPr/>
          <a:lstStyle/>
          <a:p>
            <a:r>
              <a:rPr lang="en-US"/>
              <a:t>Manifestations</a:t>
            </a:r>
          </a:p>
        </p:txBody>
      </p:sp>
      <p:sp>
        <p:nvSpPr>
          <p:cNvPr id="440323" name="Rectangle 3"/>
          <p:cNvSpPr>
            <a:spLocks noGrp="1" noChangeArrowheads="1"/>
          </p:cNvSpPr>
          <p:nvPr>
            <p:ph type="body" idx="1"/>
          </p:nvPr>
        </p:nvSpPr>
        <p:spPr/>
        <p:txBody>
          <a:bodyPr/>
          <a:lstStyle/>
          <a:p>
            <a:pPr>
              <a:lnSpc>
                <a:spcPct val="90000"/>
              </a:lnSpc>
            </a:pPr>
            <a:r>
              <a:rPr lang="en-US" dirty="0"/>
              <a:t>Genitourinary</a:t>
            </a:r>
          </a:p>
          <a:p>
            <a:pPr lvl="1">
              <a:lnSpc>
                <a:spcPct val="90000"/>
              </a:lnSpc>
            </a:pPr>
            <a:r>
              <a:rPr lang="en-US" dirty="0"/>
              <a:t>Late onset puberty</a:t>
            </a:r>
          </a:p>
          <a:p>
            <a:pPr lvl="2">
              <a:lnSpc>
                <a:spcPct val="90000"/>
              </a:lnSpc>
            </a:pPr>
            <a:r>
              <a:rPr lang="en-US" dirty="0"/>
              <a:t>Due to chronic lung disease and inadequate nutrition</a:t>
            </a:r>
          </a:p>
          <a:p>
            <a:pPr lvl="1">
              <a:lnSpc>
                <a:spcPct val="90000"/>
              </a:lnSpc>
            </a:pPr>
            <a:r>
              <a:rPr lang="en-US" dirty="0"/>
              <a:t>&gt;95% of male patients with CF have </a:t>
            </a:r>
            <a:r>
              <a:rPr lang="en-US" dirty="0" err="1"/>
              <a:t>azospermia</a:t>
            </a:r>
            <a:r>
              <a:rPr lang="en-US" dirty="0"/>
              <a:t> due to obliteration of the vas deferens</a:t>
            </a:r>
          </a:p>
          <a:p>
            <a:pPr lvl="1">
              <a:lnSpc>
                <a:spcPct val="90000"/>
              </a:lnSpc>
            </a:pPr>
            <a:r>
              <a:rPr lang="en-US" dirty="0"/>
              <a:t>20% of female patients with CF are infertile</a:t>
            </a:r>
          </a:p>
          <a:p>
            <a:pPr lvl="1">
              <a:lnSpc>
                <a:spcPct val="90000"/>
              </a:lnSpc>
            </a:pPr>
            <a:r>
              <a:rPr lang="en-US" dirty="0"/>
              <a:t>&gt;90% of completed pregnancies produce viable infants</a:t>
            </a:r>
          </a:p>
        </p:txBody>
      </p:sp>
    </p:spTree>
    <p:extLst>
      <p:ext uri="{BB962C8B-B14F-4D97-AF65-F5344CB8AC3E}">
        <p14:creationId xmlns:p14="http://schemas.microsoft.com/office/powerpoint/2010/main" val="3637306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1314450" y="304800"/>
            <a:ext cx="6457950" cy="914400"/>
          </a:xfrm>
        </p:spPr>
        <p:txBody>
          <a:bodyPr>
            <a:normAutofit/>
          </a:bodyPr>
          <a:lstStyle/>
          <a:p>
            <a:pPr eaLnBrk="1" hangingPunct="1">
              <a:defRPr/>
            </a:pPr>
            <a:r>
              <a:rPr lang="en-US" sz="3000" dirty="0">
                <a:cs typeface="Times New Roman" pitchFamily="18" charset="0"/>
              </a:rPr>
              <a:t>Etiology of Diarrhea(infant)</a:t>
            </a:r>
            <a:r>
              <a:rPr lang="en-US" sz="3000" dirty="0">
                <a:latin typeface="Times New Roman" pitchFamily="18" charset="0"/>
                <a:cs typeface="Times New Roman" pitchFamily="18" charset="0"/>
              </a:rPr>
              <a:t/>
            </a:r>
            <a:br>
              <a:rPr lang="en-US" sz="3000" dirty="0">
                <a:latin typeface="Times New Roman" pitchFamily="18" charset="0"/>
                <a:cs typeface="Times New Roman" pitchFamily="18" charset="0"/>
              </a:rPr>
            </a:br>
            <a:endParaRPr lang="en-US" sz="3000" dirty="0">
              <a:latin typeface="Times New Roman" pitchFamily="18" charset="0"/>
              <a:cs typeface="Times New Roman" pitchFamily="18" charset="0"/>
            </a:endParaRPr>
          </a:p>
        </p:txBody>
      </p:sp>
      <p:sp>
        <p:nvSpPr>
          <p:cNvPr id="6147" name="Text Box 6"/>
          <p:cNvSpPr txBox="1">
            <a:spLocks noChangeArrowheads="1"/>
          </p:cNvSpPr>
          <p:nvPr/>
        </p:nvSpPr>
        <p:spPr bwMode="auto">
          <a:xfrm>
            <a:off x="1657350" y="1676402"/>
            <a:ext cx="5992992"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l" rtl="0" eaLnBrk="1" hangingPunct="1">
              <a:spcBef>
                <a:spcPct val="50000"/>
              </a:spcBef>
            </a:pPr>
            <a:r>
              <a:rPr lang="en-US" sz="2800" u="sng" dirty="0">
                <a:solidFill>
                  <a:srgbClr val="FF3300"/>
                </a:solidFill>
              </a:rPr>
              <a:t>Acute Diarrhea	</a:t>
            </a:r>
            <a:r>
              <a:rPr lang="en-US" sz="2800" dirty="0">
                <a:solidFill>
                  <a:prstClr val="black"/>
                </a:solidFill>
              </a:rPr>
              <a:t>		</a:t>
            </a:r>
            <a:r>
              <a:rPr lang="en-US" sz="2800" u="sng" dirty="0">
                <a:solidFill>
                  <a:srgbClr val="FF3300"/>
                </a:solidFill>
              </a:rPr>
              <a:t>Chronic Diarrhea</a:t>
            </a:r>
            <a:endParaRPr lang="en-US" sz="3200" u="sng" dirty="0">
              <a:solidFill>
                <a:srgbClr val="FF3300"/>
              </a:solidFill>
            </a:endParaRPr>
          </a:p>
          <a:p>
            <a:pPr algn="l" rtl="0" eaLnBrk="1" hangingPunct="1">
              <a:spcBef>
                <a:spcPct val="50000"/>
              </a:spcBef>
            </a:pPr>
            <a:r>
              <a:rPr lang="en-US" sz="2000" dirty="0">
                <a:solidFill>
                  <a:prstClr val="black"/>
                </a:solidFill>
              </a:rPr>
              <a:t>Gastroenteritis                 			         Post infections</a:t>
            </a:r>
          </a:p>
          <a:p>
            <a:pPr algn="l" rtl="0" eaLnBrk="1" hangingPunct="1">
              <a:spcBef>
                <a:spcPct val="50000"/>
              </a:spcBef>
            </a:pPr>
            <a:r>
              <a:rPr lang="en-US" sz="2000" dirty="0">
                <a:solidFill>
                  <a:prstClr val="black"/>
                </a:solidFill>
              </a:rPr>
              <a:t>Systemic infection			Secondary </a:t>
            </a:r>
            <a:r>
              <a:rPr lang="en-US" sz="2000" dirty="0" err="1">
                <a:solidFill>
                  <a:prstClr val="black"/>
                </a:solidFill>
              </a:rPr>
              <a:t>disaccaridase</a:t>
            </a:r>
            <a:r>
              <a:rPr lang="en-US" sz="2000" dirty="0">
                <a:solidFill>
                  <a:prstClr val="black"/>
                </a:solidFill>
              </a:rPr>
              <a:t> 						deficiency</a:t>
            </a:r>
          </a:p>
          <a:p>
            <a:pPr algn="l" rtl="0" eaLnBrk="1" hangingPunct="1">
              <a:spcBef>
                <a:spcPct val="50000"/>
              </a:spcBef>
            </a:pPr>
            <a:r>
              <a:rPr lang="en-US" sz="2000" dirty="0">
                <a:solidFill>
                  <a:prstClr val="black"/>
                </a:solidFill>
              </a:rPr>
              <a:t>Antibiotic association			Irritable colon syndrome</a:t>
            </a:r>
          </a:p>
          <a:p>
            <a:pPr algn="ctr" rtl="0" eaLnBrk="1" hangingPunct="1">
              <a:spcBef>
                <a:spcPct val="50000"/>
              </a:spcBef>
            </a:pPr>
            <a:r>
              <a:rPr lang="en-US" sz="2000" dirty="0">
                <a:solidFill>
                  <a:prstClr val="black"/>
                </a:solidFill>
              </a:rPr>
              <a:t>Overfeeding				Milk protein intolerance</a:t>
            </a:r>
          </a:p>
        </p:txBody>
      </p:sp>
    </p:spTree>
    <p:extLst>
      <p:ext uri="{BB962C8B-B14F-4D97-AF65-F5344CB8AC3E}">
        <p14:creationId xmlns:p14="http://schemas.microsoft.com/office/powerpoint/2010/main" val="6691358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p:txBody>
          <a:bodyPr/>
          <a:lstStyle/>
          <a:p>
            <a:r>
              <a:rPr lang="en-US"/>
              <a:t>Diagnosis</a:t>
            </a:r>
          </a:p>
        </p:txBody>
      </p:sp>
      <p:sp>
        <p:nvSpPr>
          <p:cNvPr id="441347" name="Rectangle 3"/>
          <p:cNvSpPr>
            <a:spLocks noGrp="1" noChangeArrowheads="1"/>
          </p:cNvSpPr>
          <p:nvPr>
            <p:ph type="body" idx="1"/>
          </p:nvPr>
        </p:nvSpPr>
        <p:spPr/>
        <p:txBody>
          <a:bodyPr/>
          <a:lstStyle/>
          <a:p>
            <a:r>
              <a:rPr lang="en-US" dirty="0"/>
              <a:t>DNA analysis not useful due to large variety of CF mutations</a:t>
            </a:r>
          </a:p>
          <a:p>
            <a:r>
              <a:rPr lang="en-US" dirty="0"/>
              <a:t>Sweat chloride test &gt;70 </a:t>
            </a:r>
            <a:r>
              <a:rPr lang="en-US" dirty="0" err="1"/>
              <a:t>mEq</a:t>
            </a:r>
            <a:r>
              <a:rPr lang="en-US" dirty="0"/>
              <a:t>/L</a:t>
            </a:r>
          </a:p>
          <a:p>
            <a:r>
              <a:rPr lang="en-US" dirty="0"/>
              <a:t>1-2% of patients with clinical manifestations of CF have a normal sweat chloride test</a:t>
            </a:r>
          </a:p>
          <a:p>
            <a:pPr lvl="1"/>
            <a:r>
              <a:rPr lang="en-US" dirty="0"/>
              <a:t>Nasal </a:t>
            </a:r>
            <a:r>
              <a:rPr lang="en-US" dirty="0" err="1"/>
              <a:t>transepithelial</a:t>
            </a:r>
            <a:r>
              <a:rPr lang="en-US" dirty="0"/>
              <a:t> potential difference</a:t>
            </a:r>
          </a:p>
        </p:txBody>
      </p:sp>
    </p:spTree>
    <p:extLst>
      <p:ext uri="{BB962C8B-B14F-4D97-AF65-F5344CB8AC3E}">
        <p14:creationId xmlns:p14="http://schemas.microsoft.com/office/powerpoint/2010/main" val="11619389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ChangeArrowheads="1"/>
          </p:cNvSpPr>
          <p:nvPr>
            <p:ph type="title"/>
          </p:nvPr>
        </p:nvSpPr>
        <p:spPr/>
        <p:txBody>
          <a:bodyPr/>
          <a:lstStyle/>
          <a:p>
            <a:r>
              <a:rPr lang="en-US"/>
              <a:t>Diagnosis</a:t>
            </a:r>
          </a:p>
        </p:txBody>
      </p:sp>
      <p:sp>
        <p:nvSpPr>
          <p:cNvPr id="460803" name="Rectangle 3"/>
          <p:cNvSpPr>
            <a:spLocks noGrp="1" noChangeArrowheads="1"/>
          </p:cNvSpPr>
          <p:nvPr>
            <p:ph type="body" idx="1"/>
          </p:nvPr>
        </p:nvSpPr>
        <p:spPr/>
        <p:txBody>
          <a:bodyPr/>
          <a:lstStyle/>
          <a:p>
            <a:r>
              <a:rPr lang="en-US" dirty="0"/>
              <a:t>Criteria</a:t>
            </a:r>
          </a:p>
          <a:p>
            <a:pPr lvl="1"/>
            <a:r>
              <a:rPr lang="en-US" dirty="0"/>
              <a:t>One of the following</a:t>
            </a:r>
          </a:p>
          <a:p>
            <a:pPr lvl="2"/>
            <a:r>
              <a:rPr lang="en-US" dirty="0"/>
              <a:t>Presence of typical clinical features</a:t>
            </a:r>
          </a:p>
          <a:p>
            <a:pPr lvl="2"/>
            <a:r>
              <a:rPr lang="en-US" dirty="0"/>
              <a:t>History of CF in a sibling</a:t>
            </a:r>
          </a:p>
          <a:p>
            <a:pPr lvl="2"/>
            <a:r>
              <a:rPr lang="en-US" dirty="0"/>
              <a:t>Positive newborn screening test</a:t>
            </a:r>
          </a:p>
          <a:p>
            <a:pPr lvl="1"/>
            <a:r>
              <a:rPr lang="en-US" dirty="0"/>
              <a:t>Plus laboratory evidence for CFTR dysfunction</a:t>
            </a:r>
          </a:p>
          <a:p>
            <a:pPr lvl="2"/>
            <a:r>
              <a:rPr lang="en-US" dirty="0"/>
              <a:t>Two elevated sweat chloride concentrations on two separate days</a:t>
            </a:r>
          </a:p>
          <a:p>
            <a:pPr lvl="2"/>
            <a:r>
              <a:rPr lang="en-US" dirty="0"/>
              <a:t>Identification of two CF mutations</a:t>
            </a:r>
          </a:p>
          <a:p>
            <a:pPr lvl="2"/>
            <a:r>
              <a:rPr lang="en-US" dirty="0"/>
              <a:t>Abnormal nasal potential difference measurement</a:t>
            </a:r>
          </a:p>
        </p:txBody>
      </p:sp>
    </p:spTree>
    <p:extLst>
      <p:ext uri="{BB962C8B-B14F-4D97-AF65-F5344CB8AC3E}">
        <p14:creationId xmlns:p14="http://schemas.microsoft.com/office/powerpoint/2010/main" val="36999131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lstStyle/>
          <a:p>
            <a:r>
              <a:rPr lang="en-US"/>
              <a:t>Treatment</a:t>
            </a:r>
          </a:p>
        </p:txBody>
      </p:sp>
      <p:sp>
        <p:nvSpPr>
          <p:cNvPr id="444419" name="Rectangle 3"/>
          <p:cNvSpPr>
            <a:spLocks noGrp="1" noChangeArrowheads="1"/>
          </p:cNvSpPr>
          <p:nvPr>
            <p:ph type="body" idx="1"/>
          </p:nvPr>
        </p:nvSpPr>
        <p:spPr/>
        <p:txBody>
          <a:bodyPr/>
          <a:lstStyle/>
          <a:p>
            <a:r>
              <a:rPr lang="en-US" dirty="0"/>
              <a:t>Major objectives</a:t>
            </a:r>
          </a:p>
          <a:p>
            <a:pPr lvl="1"/>
            <a:r>
              <a:rPr lang="en-US" dirty="0"/>
              <a:t>Promote clearance of secretions</a:t>
            </a:r>
          </a:p>
          <a:p>
            <a:pPr lvl="1"/>
            <a:r>
              <a:rPr lang="en-US" dirty="0"/>
              <a:t>Control lung infection</a:t>
            </a:r>
          </a:p>
          <a:p>
            <a:pPr lvl="1"/>
            <a:r>
              <a:rPr lang="en-US" dirty="0"/>
              <a:t>Provide adequate nutrition</a:t>
            </a:r>
          </a:p>
          <a:p>
            <a:pPr lvl="1"/>
            <a:r>
              <a:rPr lang="en-US" dirty="0"/>
              <a:t>Prevent intestinal obstruction</a:t>
            </a:r>
          </a:p>
          <a:p>
            <a:r>
              <a:rPr lang="en-US" dirty="0"/>
              <a:t>Investigation into therapies to restore the processing of misfolded CFTR protein</a:t>
            </a:r>
          </a:p>
        </p:txBody>
      </p:sp>
    </p:spTree>
    <p:extLst>
      <p:ext uri="{BB962C8B-B14F-4D97-AF65-F5344CB8AC3E}">
        <p14:creationId xmlns:p14="http://schemas.microsoft.com/office/powerpoint/2010/main" val="23444550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lstStyle/>
          <a:p>
            <a:r>
              <a:rPr lang="en-US" dirty="0"/>
              <a:t>Treatment</a:t>
            </a:r>
          </a:p>
        </p:txBody>
      </p:sp>
      <p:sp>
        <p:nvSpPr>
          <p:cNvPr id="445443" name="Rectangle 3"/>
          <p:cNvSpPr>
            <a:spLocks noGrp="1" noChangeArrowheads="1"/>
          </p:cNvSpPr>
          <p:nvPr>
            <p:ph type="body" idx="1"/>
          </p:nvPr>
        </p:nvSpPr>
        <p:spPr/>
        <p:txBody>
          <a:bodyPr/>
          <a:lstStyle/>
          <a:p>
            <a:r>
              <a:rPr lang="en-US" dirty="0"/>
              <a:t>Lung</a:t>
            </a:r>
          </a:p>
          <a:p>
            <a:pPr lvl="1"/>
            <a:r>
              <a:rPr lang="en-US" dirty="0"/>
              <a:t>&gt;95% of CF patients die from complications of lung infection</a:t>
            </a:r>
          </a:p>
          <a:p>
            <a:pPr lvl="1"/>
            <a:r>
              <a:rPr lang="en-US" dirty="0"/>
              <a:t>Breathing exercises</a:t>
            </a:r>
          </a:p>
          <a:p>
            <a:pPr lvl="1"/>
            <a:r>
              <a:rPr lang="en-US" dirty="0"/>
              <a:t>Flutter valves</a:t>
            </a:r>
          </a:p>
          <a:p>
            <a:pPr lvl="1"/>
            <a:r>
              <a:rPr lang="en-US" dirty="0"/>
              <a:t>Chest percussion</a:t>
            </a:r>
          </a:p>
          <a:p>
            <a:pPr lvl="1"/>
            <a:r>
              <a:rPr lang="en-US" dirty="0"/>
              <a:t>? Hypertonic saline aerosols</a:t>
            </a:r>
          </a:p>
          <a:p>
            <a:pPr lvl="1"/>
            <a:endParaRPr lang="en-US" dirty="0"/>
          </a:p>
        </p:txBody>
      </p:sp>
    </p:spTree>
    <p:extLst>
      <p:ext uri="{BB962C8B-B14F-4D97-AF65-F5344CB8AC3E}">
        <p14:creationId xmlns:p14="http://schemas.microsoft.com/office/powerpoint/2010/main" val="527267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r>
              <a:rPr lang="en-US" dirty="0"/>
              <a:t>Treatment</a:t>
            </a:r>
          </a:p>
        </p:txBody>
      </p:sp>
      <p:sp>
        <p:nvSpPr>
          <p:cNvPr id="446467" name="Rectangle 3"/>
          <p:cNvSpPr>
            <a:spLocks noGrp="1" noChangeArrowheads="1"/>
          </p:cNvSpPr>
          <p:nvPr>
            <p:ph type="body" idx="1"/>
          </p:nvPr>
        </p:nvSpPr>
        <p:spPr/>
        <p:txBody>
          <a:bodyPr/>
          <a:lstStyle/>
          <a:p>
            <a:r>
              <a:rPr lang="en-US" dirty="0"/>
              <a:t>Lung</a:t>
            </a:r>
          </a:p>
          <a:p>
            <a:pPr lvl="1"/>
            <a:r>
              <a:rPr lang="en-US" dirty="0"/>
              <a:t>Antibiotics</a:t>
            </a:r>
          </a:p>
          <a:p>
            <a:pPr lvl="2"/>
            <a:r>
              <a:rPr lang="en-US" dirty="0"/>
              <a:t>Early intervention, long course, high dose</a:t>
            </a:r>
          </a:p>
          <a:p>
            <a:pPr lvl="2"/>
            <a:r>
              <a:rPr lang="en-US" i="1" dirty="0"/>
              <a:t>Staphylococcus- </a:t>
            </a:r>
            <a:r>
              <a:rPr lang="en-US" dirty="0"/>
              <a:t>Penicillin or cephalosporin</a:t>
            </a:r>
          </a:p>
          <a:p>
            <a:pPr lvl="2"/>
            <a:r>
              <a:rPr lang="en-US" dirty="0"/>
              <a:t>Oral </a:t>
            </a:r>
            <a:r>
              <a:rPr lang="en-US" dirty="0" err="1"/>
              <a:t>cipro</a:t>
            </a:r>
            <a:r>
              <a:rPr lang="en-US" dirty="0"/>
              <a:t> for pseudomonas</a:t>
            </a:r>
          </a:p>
          <a:p>
            <a:pPr lvl="3"/>
            <a:r>
              <a:rPr lang="en-US" dirty="0"/>
              <a:t>Rapid emergence of resistance</a:t>
            </a:r>
          </a:p>
          <a:p>
            <a:pPr lvl="3"/>
            <a:r>
              <a:rPr lang="en-US" dirty="0"/>
              <a:t>Intermittent treatment (2-3 weeks), not chronic</a:t>
            </a:r>
          </a:p>
          <a:p>
            <a:pPr lvl="2"/>
            <a:r>
              <a:rPr lang="en-US" dirty="0"/>
              <a:t>IV antibiotics for severe infections or infections resistant to orals</a:t>
            </a:r>
          </a:p>
          <a:p>
            <a:pPr lvl="3"/>
            <a:endParaRPr lang="en-US" dirty="0"/>
          </a:p>
        </p:txBody>
      </p:sp>
    </p:spTree>
    <p:extLst>
      <p:ext uri="{BB962C8B-B14F-4D97-AF65-F5344CB8AC3E}">
        <p14:creationId xmlns:p14="http://schemas.microsoft.com/office/powerpoint/2010/main" val="40810425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r>
              <a:rPr lang="en-US"/>
              <a:t>Treatment</a:t>
            </a:r>
          </a:p>
        </p:txBody>
      </p:sp>
      <p:sp>
        <p:nvSpPr>
          <p:cNvPr id="447491" name="Rectangle 3"/>
          <p:cNvSpPr>
            <a:spLocks noGrp="1" noChangeArrowheads="1"/>
          </p:cNvSpPr>
          <p:nvPr>
            <p:ph type="body" idx="1"/>
          </p:nvPr>
        </p:nvSpPr>
        <p:spPr/>
        <p:txBody>
          <a:bodyPr/>
          <a:lstStyle/>
          <a:p>
            <a:r>
              <a:rPr lang="en-US" dirty="0"/>
              <a:t>Lung</a:t>
            </a:r>
          </a:p>
          <a:p>
            <a:pPr lvl="1"/>
            <a:r>
              <a:rPr lang="en-US" dirty="0"/>
              <a:t>Antibiotics</a:t>
            </a:r>
          </a:p>
          <a:p>
            <a:pPr lvl="2"/>
            <a:r>
              <a:rPr lang="en-US" dirty="0"/>
              <a:t>Pseudomonas treated with two drugs with different mechanisms to prevent resistance</a:t>
            </a:r>
          </a:p>
          <a:p>
            <a:pPr lvl="3"/>
            <a:r>
              <a:rPr lang="en-US" dirty="0"/>
              <a:t>e.g. cephalosporin + aminoglycoside</a:t>
            </a:r>
          </a:p>
          <a:p>
            <a:pPr lvl="2"/>
            <a:r>
              <a:rPr lang="en-US" dirty="0"/>
              <a:t>Use of aerosolized antibiotics</a:t>
            </a:r>
          </a:p>
          <a:p>
            <a:pPr lvl="1"/>
            <a:r>
              <a:rPr lang="en-US" dirty="0"/>
              <a:t>Increasing mucus clearance</a:t>
            </a:r>
          </a:p>
          <a:p>
            <a:pPr lvl="2"/>
            <a:r>
              <a:rPr lang="en-US" i="1" dirty="0"/>
              <a:t>N</a:t>
            </a:r>
            <a:r>
              <a:rPr lang="en-US" dirty="0"/>
              <a:t>-acetylcysteine not clinically helpful</a:t>
            </a:r>
          </a:p>
          <a:p>
            <a:pPr lvl="2"/>
            <a:r>
              <a:rPr lang="en-US" dirty="0"/>
              <a:t>Long-term </a:t>
            </a:r>
            <a:r>
              <a:rPr lang="en-US" dirty="0" err="1"/>
              <a:t>DNAse</a:t>
            </a:r>
            <a:r>
              <a:rPr lang="en-US" dirty="0"/>
              <a:t> treatment increases time between pulmonary exacerbations</a:t>
            </a:r>
          </a:p>
        </p:txBody>
      </p:sp>
    </p:spTree>
    <p:extLst>
      <p:ext uri="{BB962C8B-B14F-4D97-AF65-F5344CB8AC3E}">
        <p14:creationId xmlns:p14="http://schemas.microsoft.com/office/powerpoint/2010/main" val="20813961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r>
              <a:rPr lang="en-US" dirty="0"/>
              <a:t>Treatment</a:t>
            </a:r>
          </a:p>
        </p:txBody>
      </p:sp>
      <p:sp>
        <p:nvSpPr>
          <p:cNvPr id="448515" name="Rectangle 3"/>
          <p:cNvSpPr>
            <a:spLocks noGrp="1" noChangeArrowheads="1"/>
          </p:cNvSpPr>
          <p:nvPr>
            <p:ph type="body" idx="1"/>
          </p:nvPr>
        </p:nvSpPr>
        <p:spPr/>
        <p:txBody>
          <a:bodyPr/>
          <a:lstStyle/>
          <a:p>
            <a:r>
              <a:rPr lang="en-US" dirty="0"/>
              <a:t>Lung</a:t>
            </a:r>
          </a:p>
          <a:p>
            <a:pPr lvl="1"/>
            <a:r>
              <a:rPr lang="en-US" dirty="0"/>
              <a:t>Inhaled </a:t>
            </a:r>
            <a:r>
              <a:rPr lang="en-US" dirty="0">
                <a:latin typeface="Symbol" panose="05050102010706020507" pitchFamily="18" charset="2"/>
              </a:rPr>
              <a:t>b</a:t>
            </a:r>
            <a:r>
              <a:rPr lang="en-US" dirty="0"/>
              <a:t>-adrenergic agonists to control airway constriction</a:t>
            </a:r>
          </a:p>
          <a:p>
            <a:pPr lvl="2"/>
            <a:r>
              <a:rPr lang="en-US" dirty="0"/>
              <a:t>No evidence of long-term benefit</a:t>
            </a:r>
          </a:p>
          <a:p>
            <a:pPr lvl="1"/>
            <a:r>
              <a:rPr lang="en-US" dirty="0"/>
              <a:t>Oral </a:t>
            </a:r>
            <a:r>
              <a:rPr lang="en-US" dirty="0" err="1"/>
              <a:t>glucocoticoids</a:t>
            </a:r>
            <a:r>
              <a:rPr lang="en-US" dirty="0"/>
              <a:t> for allergic bronchopulmonary aspergillosis</a:t>
            </a:r>
          </a:p>
          <a:p>
            <a:pPr lvl="1"/>
            <a:r>
              <a:rPr lang="en-US" dirty="0"/>
              <a:t>Studying benefits of high dose NSAID therapy for chronic inflammatory changes</a:t>
            </a:r>
          </a:p>
        </p:txBody>
      </p:sp>
    </p:spTree>
    <p:extLst>
      <p:ext uri="{BB962C8B-B14F-4D97-AF65-F5344CB8AC3E}">
        <p14:creationId xmlns:p14="http://schemas.microsoft.com/office/powerpoint/2010/main" val="40871570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r>
              <a:rPr lang="en-US" dirty="0"/>
              <a:t>Treatment</a:t>
            </a:r>
          </a:p>
        </p:txBody>
      </p:sp>
      <p:sp>
        <p:nvSpPr>
          <p:cNvPr id="449539" name="Rectangle 3"/>
          <p:cNvSpPr>
            <a:spLocks noGrp="1" noChangeArrowheads="1"/>
          </p:cNvSpPr>
          <p:nvPr>
            <p:ph type="body" idx="1"/>
          </p:nvPr>
        </p:nvSpPr>
        <p:spPr/>
        <p:txBody>
          <a:bodyPr/>
          <a:lstStyle/>
          <a:p>
            <a:r>
              <a:rPr lang="en-US" dirty="0"/>
              <a:t>Lung</a:t>
            </a:r>
          </a:p>
          <a:p>
            <a:pPr lvl="1"/>
            <a:r>
              <a:rPr lang="en-US" dirty="0"/>
              <a:t>Atelectasis</a:t>
            </a:r>
          </a:p>
          <a:p>
            <a:pPr lvl="2"/>
            <a:r>
              <a:rPr lang="en-US" dirty="0"/>
              <a:t>Chest PT + antibiotics</a:t>
            </a:r>
          </a:p>
          <a:p>
            <a:pPr lvl="1"/>
            <a:r>
              <a:rPr lang="en-US" dirty="0"/>
              <a:t>Respiratory failure and </a:t>
            </a:r>
            <a:r>
              <a:rPr lang="en-US" dirty="0" err="1"/>
              <a:t>cor</a:t>
            </a:r>
            <a:r>
              <a:rPr lang="en-US" dirty="0"/>
              <a:t> </a:t>
            </a:r>
            <a:r>
              <a:rPr lang="en-US" dirty="0" err="1"/>
              <a:t>pulmonale</a:t>
            </a:r>
            <a:endParaRPr lang="en-US" dirty="0"/>
          </a:p>
          <a:p>
            <a:pPr lvl="2"/>
            <a:r>
              <a:rPr lang="en-US" dirty="0"/>
              <a:t>Vigorous medical management</a:t>
            </a:r>
          </a:p>
          <a:p>
            <a:pPr lvl="2"/>
            <a:r>
              <a:rPr lang="en-US" dirty="0"/>
              <a:t>Oxygen supplementation</a:t>
            </a:r>
          </a:p>
          <a:p>
            <a:pPr lvl="2"/>
            <a:r>
              <a:rPr lang="en-US" dirty="0"/>
              <a:t>Only effective treatment for respiratory failure is lung transplantation</a:t>
            </a:r>
          </a:p>
          <a:p>
            <a:pPr lvl="3"/>
            <a:r>
              <a:rPr lang="en-US" dirty="0"/>
              <a:t>2 year survival &gt;60% with lung </a:t>
            </a:r>
            <a:r>
              <a:rPr lang="en-US" dirty="0" err="1"/>
              <a:t>transplatation</a:t>
            </a:r>
            <a:endParaRPr lang="en-US" dirty="0"/>
          </a:p>
        </p:txBody>
      </p:sp>
    </p:spTree>
    <p:extLst>
      <p:ext uri="{BB962C8B-B14F-4D97-AF65-F5344CB8AC3E}">
        <p14:creationId xmlns:p14="http://schemas.microsoft.com/office/powerpoint/2010/main" val="32090399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r>
              <a:rPr lang="en-US"/>
              <a:t>Treatment</a:t>
            </a:r>
          </a:p>
        </p:txBody>
      </p:sp>
      <p:sp>
        <p:nvSpPr>
          <p:cNvPr id="450563" name="Rectangle 3"/>
          <p:cNvSpPr>
            <a:spLocks noGrp="1" noChangeArrowheads="1"/>
          </p:cNvSpPr>
          <p:nvPr>
            <p:ph type="body" idx="1"/>
          </p:nvPr>
        </p:nvSpPr>
        <p:spPr/>
        <p:txBody>
          <a:bodyPr/>
          <a:lstStyle/>
          <a:p>
            <a:r>
              <a:rPr lang="en-US" dirty="0"/>
              <a:t>Gastrointestinal</a:t>
            </a:r>
          </a:p>
          <a:p>
            <a:pPr lvl="1"/>
            <a:r>
              <a:rPr lang="en-US" dirty="0"/>
              <a:t>Pancreatic enzyme replacement</a:t>
            </a:r>
          </a:p>
          <a:p>
            <a:pPr lvl="1"/>
            <a:r>
              <a:rPr lang="en-US" dirty="0"/>
              <a:t>Replacement of fat-soluble vitamins- especially vitamin E &amp; K</a:t>
            </a:r>
          </a:p>
          <a:p>
            <a:pPr lvl="1"/>
            <a:r>
              <a:rPr lang="en-US" dirty="0"/>
              <a:t>Insulin for hyperglycemia</a:t>
            </a:r>
          </a:p>
          <a:p>
            <a:pPr lvl="1"/>
            <a:r>
              <a:rPr lang="en-US" dirty="0"/>
              <a:t>Intestinal obstruction</a:t>
            </a:r>
          </a:p>
          <a:p>
            <a:pPr lvl="2"/>
            <a:r>
              <a:rPr lang="en-US" dirty="0"/>
              <a:t>Pancreatic enzymes + osmotically active agents</a:t>
            </a:r>
          </a:p>
          <a:p>
            <a:pPr lvl="2"/>
            <a:r>
              <a:rPr lang="en-US" dirty="0"/>
              <a:t>Distal- hypertonic radiocontrast material via enema</a:t>
            </a:r>
          </a:p>
          <a:p>
            <a:pPr lvl="2"/>
            <a:endParaRPr lang="en-US" dirty="0"/>
          </a:p>
        </p:txBody>
      </p:sp>
    </p:spTree>
    <p:extLst>
      <p:ext uri="{BB962C8B-B14F-4D97-AF65-F5344CB8AC3E}">
        <p14:creationId xmlns:p14="http://schemas.microsoft.com/office/powerpoint/2010/main" val="20370878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p:txBody>
          <a:bodyPr/>
          <a:lstStyle/>
          <a:p>
            <a:r>
              <a:rPr lang="en-US" dirty="0"/>
              <a:t>Treatment</a:t>
            </a:r>
          </a:p>
        </p:txBody>
      </p:sp>
      <p:sp>
        <p:nvSpPr>
          <p:cNvPr id="451587" name="Rectangle 3"/>
          <p:cNvSpPr>
            <a:spLocks noGrp="1" noChangeArrowheads="1"/>
          </p:cNvSpPr>
          <p:nvPr>
            <p:ph type="body" idx="1"/>
          </p:nvPr>
        </p:nvSpPr>
        <p:spPr/>
        <p:txBody>
          <a:bodyPr/>
          <a:lstStyle/>
          <a:p>
            <a:r>
              <a:rPr lang="en-US" dirty="0"/>
              <a:t>Gastrointestinal</a:t>
            </a:r>
          </a:p>
          <a:p>
            <a:pPr lvl="1"/>
            <a:r>
              <a:rPr lang="en-US" dirty="0"/>
              <a:t>End-stage liver disease- transplantation</a:t>
            </a:r>
          </a:p>
          <a:p>
            <a:pPr lvl="2"/>
            <a:r>
              <a:rPr lang="en-US" dirty="0"/>
              <a:t>2 year survival rate &gt;50%</a:t>
            </a:r>
          </a:p>
          <a:p>
            <a:pPr lvl="1"/>
            <a:endParaRPr lang="en-US" dirty="0"/>
          </a:p>
          <a:p>
            <a:pPr lvl="1"/>
            <a:r>
              <a:rPr lang="en-US" dirty="0"/>
              <a:t>Hepatic and gallbladder complications treated as in patient without CF</a:t>
            </a:r>
          </a:p>
        </p:txBody>
      </p:sp>
    </p:spTree>
    <p:extLst>
      <p:ext uri="{BB962C8B-B14F-4D97-AF65-F5344CB8AC3E}">
        <p14:creationId xmlns:p14="http://schemas.microsoft.com/office/powerpoint/2010/main" val="2037464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2"/>
          <p:cNvSpPr>
            <a:spLocks noGrp="1"/>
          </p:cNvSpPr>
          <p:nvPr>
            <p:ph type="title" idx="4294967295"/>
          </p:nvPr>
        </p:nvSpPr>
        <p:spPr>
          <a:xfrm>
            <a:off x="1369219" y="152400"/>
            <a:ext cx="6400800" cy="1143000"/>
          </a:xfrm>
        </p:spPr>
        <p:txBody>
          <a:bodyPr>
            <a:normAutofit fontScale="90000"/>
          </a:bodyPr>
          <a:lstStyle/>
          <a:p>
            <a:pPr eaLnBrk="1" hangingPunct="1"/>
            <a:r>
              <a:rPr lang="en-US" smtClean="0">
                <a:cs typeface="Times New Roman" pitchFamily="18" charset="0"/>
              </a:rPr>
              <a:t>Types of Diarrhea</a:t>
            </a:r>
            <a:r>
              <a:rPr lang="en-US" b="1" smtClean="0">
                <a:cs typeface="Times New Roman" pitchFamily="18" charset="0"/>
              </a:rPr>
              <a:t/>
            </a:r>
            <a:br>
              <a:rPr lang="en-US" b="1" smtClean="0">
                <a:cs typeface="Times New Roman" pitchFamily="18" charset="0"/>
              </a:rPr>
            </a:br>
            <a:endParaRPr lang="en-US" smtClean="0"/>
          </a:p>
        </p:txBody>
      </p:sp>
      <p:sp>
        <p:nvSpPr>
          <p:cNvPr id="7171" name="Content Placeholder 3"/>
          <p:cNvSpPr>
            <a:spLocks noGrp="1"/>
          </p:cNvSpPr>
          <p:nvPr>
            <p:ph sz="quarter" idx="4294967295"/>
          </p:nvPr>
        </p:nvSpPr>
        <p:spPr>
          <a:xfrm>
            <a:off x="1369220" y="1527175"/>
            <a:ext cx="6378179" cy="4572000"/>
          </a:xfrm>
        </p:spPr>
        <p:txBody>
          <a:bodyPr/>
          <a:lstStyle/>
          <a:p>
            <a:pPr marL="0" indent="0">
              <a:lnSpc>
                <a:spcPct val="80000"/>
              </a:lnSpc>
              <a:spcBef>
                <a:spcPct val="50000"/>
              </a:spcBef>
              <a:buClr>
                <a:srgbClr val="FF3300"/>
              </a:buClr>
              <a:buNone/>
            </a:pPr>
            <a:r>
              <a:rPr lang="en-US" dirty="0">
                <a:solidFill>
                  <a:srgbClr val="FF3300"/>
                </a:solidFill>
                <a:cs typeface="Times New Roman" pitchFamily="18" charset="0"/>
              </a:rPr>
              <a:t>Acute watery diarrhea: (80% of cases)</a:t>
            </a:r>
            <a:r>
              <a:rPr lang="en-US" sz="2400" dirty="0">
                <a:solidFill>
                  <a:srgbClr val="FF3300"/>
                </a:solidFill>
                <a:latin typeface="Times New Roman" pitchFamily="18" charset="0"/>
                <a:cs typeface="Times New Roman" pitchFamily="18" charset="0"/>
              </a:rPr>
              <a:t>  </a:t>
            </a:r>
          </a:p>
          <a:p>
            <a:pPr marL="0" indent="0">
              <a:lnSpc>
                <a:spcPct val="80000"/>
              </a:lnSpc>
              <a:spcBef>
                <a:spcPct val="50000"/>
              </a:spcBef>
              <a:buClr>
                <a:srgbClr val="FF3300"/>
              </a:buClr>
              <a:buNone/>
            </a:pPr>
            <a:r>
              <a:rPr lang="en-US" sz="2000" dirty="0">
                <a:latin typeface="Times New Roman" pitchFamily="18" charset="0"/>
                <a:cs typeface="Times New Roman" pitchFamily="18" charset="0"/>
              </a:rPr>
              <a:t>		</a:t>
            </a:r>
            <a:r>
              <a:rPr lang="en-US" sz="2400" dirty="0">
                <a:cs typeface="Times New Roman" pitchFamily="18" charset="0"/>
              </a:rPr>
              <a:t>Dehydration</a:t>
            </a:r>
          </a:p>
          <a:p>
            <a:pPr marL="0" indent="0">
              <a:lnSpc>
                <a:spcPct val="80000"/>
              </a:lnSpc>
              <a:spcBef>
                <a:spcPct val="50000"/>
              </a:spcBef>
              <a:buClr>
                <a:srgbClr val="FF3300"/>
              </a:buClr>
              <a:buNone/>
            </a:pPr>
            <a:r>
              <a:rPr lang="en-US" sz="2400" dirty="0">
                <a:cs typeface="Times New Roman" pitchFamily="18" charset="0"/>
              </a:rPr>
              <a:t>		Malnutrition</a:t>
            </a:r>
          </a:p>
          <a:p>
            <a:pPr marL="0" indent="0">
              <a:lnSpc>
                <a:spcPct val="80000"/>
              </a:lnSpc>
              <a:spcBef>
                <a:spcPct val="50000"/>
              </a:spcBef>
              <a:buClr>
                <a:srgbClr val="FF3300"/>
              </a:buClr>
              <a:buNone/>
            </a:pPr>
            <a:r>
              <a:rPr lang="en-US" dirty="0">
                <a:solidFill>
                  <a:srgbClr val="FF3300"/>
                </a:solidFill>
                <a:cs typeface="Times New Roman" pitchFamily="18" charset="0"/>
              </a:rPr>
              <a:t>Dysentery: (10% of cases)</a:t>
            </a:r>
          </a:p>
          <a:p>
            <a:pPr marL="0" indent="0">
              <a:lnSpc>
                <a:spcPct val="80000"/>
              </a:lnSpc>
              <a:spcBef>
                <a:spcPct val="50000"/>
              </a:spcBef>
              <a:buClr>
                <a:srgbClr val="FF3300"/>
              </a:buClr>
              <a:buNone/>
            </a:pPr>
            <a:r>
              <a:rPr lang="en-US" sz="2000" dirty="0">
                <a:latin typeface="Times New Roman" pitchFamily="18" charset="0"/>
                <a:cs typeface="Times New Roman" pitchFamily="18" charset="0"/>
              </a:rPr>
              <a:t>		</a:t>
            </a:r>
            <a:r>
              <a:rPr lang="en-US" sz="2400" dirty="0">
                <a:cs typeface="Times New Roman" pitchFamily="18" charset="0"/>
              </a:rPr>
              <a:t>Anorexia/weight loss</a:t>
            </a:r>
          </a:p>
          <a:p>
            <a:pPr marL="0" indent="0">
              <a:lnSpc>
                <a:spcPct val="80000"/>
              </a:lnSpc>
              <a:spcBef>
                <a:spcPct val="50000"/>
              </a:spcBef>
              <a:buClr>
                <a:srgbClr val="FF3300"/>
              </a:buClr>
              <a:buNone/>
            </a:pPr>
            <a:r>
              <a:rPr lang="en-US" sz="2400" dirty="0">
                <a:cs typeface="Times New Roman" pitchFamily="18" charset="0"/>
              </a:rPr>
              <a:t>		Damage to the mucosa</a:t>
            </a:r>
          </a:p>
          <a:p>
            <a:pPr marL="0" indent="0">
              <a:lnSpc>
                <a:spcPct val="80000"/>
              </a:lnSpc>
              <a:spcBef>
                <a:spcPct val="50000"/>
              </a:spcBef>
              <a:buClr>
                <a:srgbClr val="FF3300"/>
              </a:buClr>
              <a:buNone/>
            </a:pPr>
            <a:r>
              <a:rPr lang="en-US" dirty="0">
                <a:solidFill>
                  <a:srgbClr val="FF3300"/>
                </a:solidFill>
                <a:cs typeface="Times New Roman" pitchFamily="18" charset="0"/>
              </a:rPr>
              <a:t>Persistent diarrhea: (10% of cases)</a:t>
            </a:r>
          </a:p>
          <a:p>
            <a:pPr marL="0" indent="0">
              <a:lnSpc>
                <a:spcPct val="80000"/>
              </a:lnSpc>
              <a:spcBef>
                <a:spcPct val="50000"/>
              </a:spcBef>
              <a:buClr>
                <a:srgbClr val="FF3300"/>
              </a:buClr>
              <a:buNone/>
            </a:pPr>
            <a:r>
              <a:rPr lang="en-US" sz="2000" dirty="0">
                <a:latin typeface="Times New Roman" pitchFamily="18" charset="0"/>
                <a:cs typeface="Times New Roman" pitchFamily="18" charset="0"/>
              </a:rPr>
              <a:t>		</a:t>
            </a:r>
            <a:r>
              <a:rPr lang="en-US" sz="2400" dirty="0">
                <a:cs typeface="Times New Roman" pitchFamily="18" charset="0"/>
              </a:rPr>
              <a:t>Dehydration</a:t>
            </a:r>
          </a:p>
          <a:p>
            <a:pPr marL="0" indent="0">
              <a:lnSpc>
                <a:spcPct val="80000"/>
              </a:lnSpc>
              <a:spcBef>
                <a:spcPct val="50000"/>
              </a:spcBef>
              <a:buClr>
                <a:srgbClr val="FF3300"/>
              </a:buClr>
              <a:buNone/>
            </a:pPr>
            <a:r>
              <a:rPr lang="en-US" sz="2400" dirty="0">
                <a:cs typeface="Times New Roman" pitchFamily="18" charset="0"/>
              </a:rPr>
              <a:t>		Malnutrition</a:t>
            </a:r>
          </a:p>
          <a:p>
            <a:pPr marL="342900" indent="-342900"/>
            <a:endParaRPr lang="en-US" dirty="0" smtClean="0"/>
          </a:p>
        </p:txBody>
      </p:sp>
      <p:sp>
        <p:nvSpPr>
          <p:cNvPr id="7172" name="Rectangle 5"/>
          <p:cNvSpPr>
            <a:spLocks noChangeArrowheads="1"/>
          </p:cNvSpPr>
          <p:nvPr/>
        </p:nvSpPr>
        <p:spPr bwMode="auto">
          <a:xfrm>
            <a:off x="2857500" y="310515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endParaRPr lang="ar-SA">
              <a:solidFill>
                <a:prstClr val="black"/>
              </a:solidFill>
            </a:endParaRPr>
          </a:p>
        </p:txBody>
      </p:sp>
    </p:spTree>
    <p:extLst>
      <p:ext uri="{BB962C8B-B14F-4D97-AF65-F5344CB8AC3E}">
        <p14:creationId xmlns:p14="http://schemas.microsoft.com/office/powerpoint/2010/main" val="35923858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p:txBody>
          <a:bodyPr/>
          <a:lstStyle/>
          <a:p>
            <a:r>
              <a:rPr lang="en-US" dirty="0"/>
              <a:t>Summary</a:t>
            </a:r>
          </a:p>
        </p:txBody>
      </p:sp>
      <p:sp>
        <p:nvSpPr>
          <p:cNvPr id="461827" name="Rectangle 3"/>
          <p:cNvSpPr>
            <a:spLocks noGrp="1" noChangeArrowheads="1"/>
          </p:cNvSpPr>
          <p:nvPr>
            <p:ph type="body" idx="1"/>
          </p:nvPr>
        </p:nvSpPr>
        <p:spPr/>
        <p:txBody>
          <a:bodyPr/>
          <a:lstStyle/>
          <a:p>
            <a:r>
              <a:rPr lang="en-US" dirty="0"/>
              <a:t>CF is an inherited monogenic disorder presenting as a multisystem disease</a:t>
            </a:r>
          </a:p>
          <a:p>
            <a:r>
              <a:rPr lang="en-US" dirty="0"/>
              <a:t>Pathophysiology is related to abnormal ion transportation across epithelia</a:t>
            </a:r>
          </a:p>
          <a:p>
            <a:r>
              <a:rPr lang="en-US" dirty="0"/>
              <a:t>Respiratory, GI and GU manifestations</a:t>
            </a:r>
          </a:p>
          <a:p>
            <a:r>
              <a:rPr lang="en-US" dirty="0"/>
              <a:t>Treatment is currently preventative and supportive</a:t>
            </a:r>
          </a:p>
        </p:txBody>
      </p:sp>
    </p:spTree>
    <p:extLst>
      <p:ext uri="{BB962C8B-B14F-4D97-AF65-F5344CB8AC3E}">
        <p14:creationId xmlns:p14="http://schemas.microsoft.com/office/powerpoint/2010/main" val="1952737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ctrTitle" sz="quarter"/>
          </p:nvPr>
        </p:nvSpPr>
        <p:spPr>
          <a:xfrm>
            <a:off x="1657350" y="2303463"/>
            <a:ext cx="5829300" cy="1274762"/>
          </a:xfrm>
        </p:spPr>
        <p:txBody>
          <a:bodyPr anchor="ctr">
            <a:normAutofit/>
          </a:bodyPr>
          <a:lstStyle/>
          <a:p>
            <a:r>
              <a:rPr lang="en-US" sz="5400" b="1" dirty="0">
                <a:solidFill>
                  <a:srgbClr val="FF0000"/>
                </a:solidFill>
              </a:rPr>
              <a:t>Celiac </a:t>
            </a:r>
            <a:r>
              <a:rPr lang="en-US" sz="5400" b="1" dirty="0" smtClean="0">
                <a:solidFill>
                  <a:srgbClr val="FF0000"/>
                </a:solidFill>
              </a:rPr>
              <a:t>Disease </a:t>
            </a:r>
            <a:endParaRPr lang="en-US" sz="5400" b="1" dirty="0">
              <a:solidFill>
                <a:srgbClr val="FF0000"/>
              </a:solidFill>
            </a:endParaRPr>
          </a:p>
        </p:txBody>
      </p:sp>
      <p:sp>
        <p:nvSpPr>
          <p:cNvPr id="168963" name="Rectangle 3"/>
          <p:cNvSpPr>
            <a:spLocks noGrp="1" noChangeArrowheads="1"/>
          </p:cNvSpPr>
          <p:nvPr>
            <p:ph type="subTitle" sz="quarter" idx="1"/>
          </p:nvPr>
        </p:nvSpPr>
        <p:spPr>
          <a:xfrm>
            <a:off x="2171700" y="3825875"/>
            <a:ext cx="4800600" cy="1517650"/>
          </a:xfrm>
        </p:spPr>
        <p:txBody>
          <a:bodyPr/>
          <a:lstStyle/>
          <a:p>
            <a:pPr>
              <a:lnSpc>
                <a:spcPct val="80000"/>
              </a:lnSpc>
            </a:pPr>
            <a:endParaRPr lang="en-US" sz="2000" dirty="0"/>
          </a:p>
        </p:txBody>
      </p:sp>
      <p:sp>
        <p:nvSpPr>
          <p:cNvPr id="6" name="Slide Number Placeholder 5"/>
          <p:cNvSpPr>
            <a:spLocks noGrp="1"/>
          </p:cNvSpPr>
          <p:nvPr>
            <p:ph type="sldNum" sz="quarter" idx="4294967295"/>
          </p:nvPr>
        </p:nvSpPr>
        <p:spPr>
          <a:xfrm>
            <a:off x="6057900" y="6248400"/>
            <a:ext cx="1600200" cy="457200"/>
          </a:xfrm>
          <a:prstGeom prst="rect">
            <a:avLst/>
          </a:prstGeom>
        </p:spPr>
        <p:txBody>
          <a:bodyPr/>
          <a:lstStyle/>
          <a:p>
            <a:fld id="{BDCEFA3A-3683-422D-9BCC-8DEC9136BFFE}" type="slidenum">
              <a:rPr lang="en-US">
                <a:solidFill>
                  <a:srgbClr val="FFFFFF"/>
                </a:solidFill>
              </a:rPr>
              <a:pPr/>
              <a:t>51</a:t>
            </a:fld>
            <a:endParaRPr lang="en-US">
              <a:solidFill>
                <a:srgbClr val="FFFFFF"/>
              </a:solidFill>
            </a:endParaRPr>
          </a:p>
        </p:txBody>
      </p:sp>
    </p:spTree>
    <p:extLst>
      <p:ext uri="{BB962C8B-B14F-4D97-AF65-F5344CB8AC3E}">
        <p14:creationId xmlns:p14="http://schemas.microsoft.com/office/powerpoint/2010/main" val="606447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1657350" y="457200"/>
            <a:ext cx="5829300" cy="990600"/>
          </a:xfrm>
        </p:spPr>
        <p:txBody>
          <a:bodyPr/>
          <a:lstStyle/>
          <a:p>
            <a:r>
              <a:rPr lang="en-US" dirty="0"/>
              <a:t>Definition</a:t>
            </a:r>
          </a:p>
        </p:txBody>
      </p:sp>
      <p:sp>
        <p:nvSpPr>
          <p:cNvPr id="165891" name="Rectangle 3"/>
          <p:cNvSpPr>
            <a:spLocks noGrp="1" noChangeArrowheads="1"/>
          </p:cNvSpPr>
          <p:nvPr>
            <p:ph idx="1"/>
          </p:nvPr>
        </p:nvSpPr>
        <p:spPr>
          <a:xfrm>
            <a:off x="1320404" y="1524000"/>
            <a:ext cx="6572250" cy="2971800"/>
          </a:xfrm>
        </p:spPr>
        <p:txBody>
          <a:bodyPr>
            <a:normAutofit fontScale="92500" lnSpcReduction="10000"/>
          </a:bodyPr>
          <a:lstStyle/>
          <a:p>
            <a:pPr marL="0" indent="0">
              <a:spcBef>
                <a:spcPct val="0"/>
              </a:spcBef>
              <a:buNone/>
            </a:pPr>
            <a:r>
              <a:rPr lang="en-US" sz="2400" dirty="0">
                <a:cs typeface="Times New Roman" panose="02020603050405020304" pitchFamily="18" charset="0"/>
              </a:rPr>
              <a:t>Celiac disease is an immune-mediated enteropathy caused by a permanent sensitivity to gluten in genetically susceptible individuals.  </a:t>
            </a:r>
          </a:p>
          <a:p>
            <a:pPr marL="0" indent="0">
              <a:spcBef>
                <a:spcPct val="0"/>
              </a:spcBef>
              <a:buNone/>
            </a:pPr>
            <a:endParaRPr lang="en-US" sz="2400" dirty="0">
              <a:cs typeface="Times New Roman" panose="02020603050405020304" pitchFamily="18" charset="0"/>
            </a:endParaRPr>
          </a:p>
          <a:p>
            <a:pPr marL="0" indent="0">
              <a:spcBef>
                <a:spcPct val="0"/>
              </a:spcBef>
              <a:buNone/>
            </a:pPr>
            <a:r>
              <a:rPr lang="en-US" sz="2400" dirty="0">
                <a:cs typeface="Times New Roman" panose="02020603050405020304" pitchFamily="18" charset="0"/>
              </a:rPr>
              <a:t>It occurs in symptomatic subjects with gastrointestinal and non-gastrointestinal symptoms, and in some asymptomatic individuals, including subjects affected by:</a:t>
            </a:r>
          </a:p>
          <a:p>
            <a:pPr marL="0" indent="0">
              <a:spcBef>
                <a:spcPct val="0"/>
              </a:spcBef>
              <a:buNone/>
            </a:pPr>
            <a:r>
              <a:rPr lang="en-US" sz="2400" dirty="0">
                <a:cs typeface="Times New Roman" panose="02020603050405020304" pitchFamily="18" charset="0"/>
              </a:rPr>
              <a:t>	</a:t>
            </a:r>
          </a:p>
          <a:p>
            <a:pPr marL="0" indent="0">
              <a:spcBef>
                <a:spcPct val="0"/>
              </a:spcBef>
              <a:buNone/>
            </a:pPr>
            <a:r>
              <a:rPr lang="en-US" sz="2200" dirty="0">
                <a:cs typeface="Times New Roman" panose="02020603050405020304" pitchFamily="18" charset="0"/>
              </a:rPr>
              <a:t>	</a:t>
            </a:r>
            <a:endParaRPr lang="en-US" sz="2200" dirty="0"/>
          </a:p>
        </p:txBody>
      </p:sp>
      <p:sp>
        <p:nvSpPr>
          <p:cNvPr id="7" name="Slide Number Placeholder 5"/>
          <p:cNvSpPr>
            <a:spLocks noGrp="1"/>
          </p:cNvSpPr>
          <p:nvPr>
            <p:ph type="sldNum" sz="quarter" idx="12"/>
          </p:nvPr>
        </p:nvSpPr>
        <p:spPr/>
        <p:txBody>
          <a:bodyPr/>
          <a:lstStyle/>
          <a:p>
            <a:fld id="{1DE3AE3A-8017-4F5C-A26A-5221FC700BD9}" type="slidenum">
              <a:rPr lang="en-US">
                <a:solidFill>
                  <a:srgbClr val="FFFFFF"/>
                </a:solidFill>
              </a:rPr>
              <a:pPr/>
              <a:t>52</a:t>
            </a:fld>
            <a:endParaRPr lang="en-US">
              <a:solidFill>
                <a:srgbClr val="FFFFFF"/>
              </a:solidFill>
            </a:endParaRPr>
          </a:p>
        </p:txBody>
      </p:sp>
      <p:sp>
        <p:nvSpPr>
          <p:cNvPr id="165892" name="Text Box 4"/>
          <p:cNvSpPr txBox="1">
            <a:spLocks noChangeArrowheads="1"/>
          </p:cNvSpPr>
          <p:nvPr/>
        </p:nvSpPr>
        <p:spPr bwMode="auto">
          <a:xfrm>
            <a:off x="1771650" y="4197355"/>
            <a:ext cx="72009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rtl="0" fontAlgn="base">
              <a:spcBef>
                <a:spcPct val="50000"/>
              </a:spcBef>
              <a:spcAft>
                <a:spcPct val="0"/>
              </a:spcAft>
            </a:pPr>
            <a:r>
              <a:rPr lang="en-US" sz="2000">
                <a:solidFill>
                  <a:srgbClr val="FFFFFF"/>
                </a:solidFill>
              </a:rPr>
              <a:t>- </a:t>
            </a:r>
            <a:r>
              <a:rPr lang="en-US" sz="2000" b="1">
                <a:solidFill>
                  <a:srgbClr val="FFFFFF"/>
                </a:solidFill>
              </a:rPr>
              <a:t>Type 1 diabetes		- Williams syndrome</a:t>
            </a:r>
          </a:p>
          <a:p>
            <a:pPr algn="l" rtl="0" fontAlgn="base">
              <a:spcBef>
                <a:spcPct val="50000"/>
              </a:spcBef>
              <a:spcAft>
                <a:spcPct val="0"/>
              </a:spcAft>
            </a:pPr>
            <a:r>
              <a:rPr lang="en-US" sz="2000" b="1">
                <a:solidFill>
                  <a:srgbClr val="FFFFFF"/>
                </a:solidFill>
              </a:rPr>
              <a:t>- Down syndrome		- Selective IgA deficiency</a:t>
            </a:r>
          </a:p>
          <a:p>
            <a:pPr algn="l" rtl="0" fontAlgn="base">
              <a:spcBef>
                <a:spcPct val="50000"/>
              </a:spcBef>
              <a:spcAft>
                <a:spcPct val="0"/>
              </a:spcAft>
              <a:buFontTx/>
              <a:buChar char="-"/>
            </a:pPr>
            <a:r>
              <a:rPr lang="en-US" sz="2000" b="1">
                <a:solidFill>
                  <a:srgbClr val="FFFFFF"/>
                </a:solidFill>
              </a:rPr>
              <a:t> Turner syndrome		- First degree relatives of</a:t>
            </a:r>
          </a:p>
          <a:p>
            <a:pPr algn="l" rtl="0" fontAlgn="base">
              <a:spcBef>
                <a:spcPct val="50000"/>
              </a:spcBef>
              <a:spcAft>
                <a:spcPct val="0"/>
              </a:spcAft>
            </a:pPr>
            <a:r>
              <a:rPr lang="en-US" sz="2000" b="1">
                <a:solidFill>
                  <a:srgbClr val="FFFFFF"/>
                </a:solidFill>
              </a:rPr>
              <a:t>				  individuals with celiac disease</a:t>
            </a:r>
          </a:p>
          <a:p>
            <a:pPr algn="l" rtl="0" fontAlgn="base">
              <a:spcBef>
                <a:spcPct val="50000"/>
              </a:spcBef>
              <a:spcAft>
                <a:spcPct val="0"/>
              </a:spcAft>
            </a:pPr>
            <a:r>
              <a:rPr lang="en-US" sz="2000" b="1">
                <a:solidFill>
                  <a:srgbClr val="FFFFFF"/>
                </a:solidFill>
              </a:rPr>
              <a:t>	</a:t>
            </a:r>
          </a:p>
        </p:txBody>
      </p:sp>
    </p:spTree>
    <p:extLst>
      <p:ext uri="{BB962C8B-B14F-4D97-AF65-F5344CB8AC3E}">
        <p14:creationId xmlns:p14="http://schemas.microsoft.com/office/powerpoint/2010/main" val="31653054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371600" y="655638"/>
            <a:ext cx="6457950" cy="990600"/>
          </a:xfrm>
        </p:spPr>
        <p:txBody>
          <a:bodyPr/>
          <a:lstStyle/>
          <a:p>
            <a:r>
              <a:rPr lang="en-US" dirty="0"/>
              <a:t>Clinical Manifestations</a:t>
            </a:r>
          </a:p>
        </p:txBody>
      </p:sp>
      <p:sp>
        <p:nvSpPr>
          <p:cNvPr id="105475" name="Rectangle 3"/>
          <p:cNvSpPr>
            <a:spLocks noGrp="1" noChangeArrowheads="1"/>
          </p:cNvSpPr>
          <p:nvPr>
            <p:ph idx="1"/>
          </p:nvPr>
        </p:nvSpPr>
        <p:spPr>
          <a:xfrm>
            <a:off x="1314450" y="1976443"/>
            <a:ext cx="6572250" cy="2706687"/>
          </a:xfrm>
        </p:spPr>
        <p:txBody>
          <a:bodyPr/>
          <a:lstStyle/>
          <a:p>
            <a:r>
              <a:rPr lang="en-US" sz="2400" dirty="0"/>
              <a:t>Gastrointestinal </a:t>
            </a:r>
            <a:r>
              <a:rPr lang="en-US" sz="2400" i="1" dirty="0"/>
              <a:t>(“classical”)</a:t>
            </a:r>
          </a:p>
          <a:p>
            <a:r>
              <a:rPr lang="en-US" sz="2400" dirty="0"/>
              <a:t>Non-gastrointestinal </a:t>
            </a:r>
            <a:r>
              <a:rPr lang="en-US" sz="2400" i="1" dirty="0"/>
              <a:t>( “atypical”)</a:t>
            </a:r>
            <a:br>
              <a:rPr lang="en-US" sz="2400" i="1" dirty="0"/>
            </a:br>
            <a:endParaRPr lang="en-US" sz="2400" dirty="0"/>
          </a:p>
          <a:p>
            <a:r>
              <a:rPr lang="en-US" sz="2400" dirty="0"/>
              <a:t>Asymptomatic </a:t>
            </a:r>
          </a:p>
        </p:txBody>
      </p:sp>
      <p:sp>
        <p:nvSpPr>
          <p:cNvPr id="7" name="Slide Number Placeholder 5"/>
          <p:cNvSpPr>
            <a:spLocks noGrp="1"/>
          </p:cNvSpPr>
          <p:nvPr>
            <p:ph type="sldNum" sz="quarter" idx="12"/>
          </p:nvPr>
        </p:nvSpPr>
        <p:spPr/>
        <p:txBody>
          <a:bodyPr/>
          <a:lstStyle/>
          <a:p>
            <a:fld id="{EE3BC5F5-4732-4E93-8224-FB72F218CC07}" type="slidenum">
              <a:rPr lang="en-US">
                <a:solidFill>
                  <a:srgbClr val="FFFFFF"/>
                </a:solidFill>
              </a:rPr>
              <a:pPr/>
              <a:t>53</a:t>
            </a:fld>
            <a:endParaRPr lang="en-US">
              <a:solidFill>
                <a:srgbClr val="FFFFFF"/>
              </a:solidFill>
            </a:endParaRPr>
          </a:p>
        </p:txBody>
      </p:sp>
      <p:sp>
        <p:nvSpPr>
          <p:cNvPr id="105476" name="Text Box 4"/>
          <p:cNvSpPr txBox="1">
            <a:spLocks noChangeArrowheads="1"/>
          </p:cNvSpPr>
          <p:nvPr/>
        </p:nvSpPr>
        <p:spPr bwMode="auto">
          <a:xfrm>
            <a:off x="1600202" y="3962405"/>
            <a:ext cx="6209841"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en-US" sz="2000" b="1" i="1">
                <a:solidFill>
                  <a:srgbClr val="FFFFFF"/>
                </a:solidFill>
              </a:rPr>
              <a:t>In addition, Celiac Disease may be associated with other </a:t>
            </a:r>
          </a:p>
          <a:p>
            <a:pPr algn="l" rtl="0" eaLnBrk="0" fontAlgn="base" hangingPunct="0">
              <a:spcBef>
                <a:spcPct val="0"/>
              </a:spcBef>
              <a:spcAft>
                <a:spcPct val="0"/>
              </a:spcAft>
            </a:pPr>
            <a:r>
              <a:rPr lang="en-US" sz="2000" b="1" i="1">
                <a:solidFill>
                  <a:srgbClr val="FFFFFF"/>
                </a:solidFill>
              </a:rPr>
              <a:t>conditions, and mostly with</a:t>
            </a:r>
            <a:r>
              <a:rPr lang="en-US" sz="2000" b="1">
                <a:solidFill>
                  <a:srgbClr val="FFFFFF"/>
                </a:solidFill>
              </a:rPr>
              <a:t>:</a:t>
            </a:r>
          </a:p>
          <a:p>
            <a:pPr algn="l" rtl="0" eaLnBrk="0" fontAlgn="base" hangingPunct="0">
              <a:spcBef>
                <a:spcPct val="0"/>
              </a:spcBef>
              <a:spcAft>
                <a:spcPct val="0"/>
              </a:spcAft>
              <a:buFontTx/>
              <a:buChar char="•"/>
            </a:pPr>
            <a:r>
              <a:rPr lang="en-US" sz="2000" b="1">
                <a:solidFill>
                  <a:srgbClr val="FFFFFF"/>
                </a:solidFill>
              </a:rPr>
              <a:t> Autoimmune disorders</a:t>
            </a:r>
          </a:p>
          <a:p>
            <a:pPr algn="l" rtl="0" eaLnBrk="0" fontAlgn="base" hangingPunct="0">
              <a:spcBef>
                <a:spcPct val="0"/>
              </a:spcBef>
              <a:spcAft>
                <a:spcPct val="0"/>
              </a:spcAft>
              <a:buFontTx/>
              <a:buChar char="•"/>
            </a:pPr>
            <a:r>
              <a:rPr lang="en-US" sz="2000" b="1">
                <a:solidFill>
                  <a:srgbClr val="FFFFFF"/>
                </a:solidFill>
              </a:rPr>
              <a:t> Some syndromes</a:t>
            </a:r>
          </a:p>
        </p:txBody>
      </p:sp>
    </p:spTree>
    <p:extLst>
      <p:ext uri="{BB962C8B-B14F-4D97-AF65-F5344CB8AC3E}">
        <p14:creationId xmlns:p14="http://schemas.microsoft.com/office/powerpoint/2010/main" val="3278620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026"/>
          <p:cNvSpPr>
            <a:spLocks noGrp="1" noChangeArrowheads="1"/>
          </p:cNvSpPr>
          <p:nvPr>
            <p:ph type="title"/>
          </p:nvPr>
        </p:nvSpPr>
        <p:spPr>
          <a:xfrm>
            <a:off x="1657350" y="609600"/>
            <a:ext cx="5829300" cy="990600"/>
          </a:xfrm>
        </p:spPr>
        <p:txBody>
          <a:bodyPr/>
          <a:lstStyle/>
          <a:p>
            <a:r>
              <a:rPr lang="en-US" dirty="0"/>
              <a:t>The Celiac Iceberg</a:t>
            </a:r>
          </a:p>
        </p:txBody>
      </p:sp>
      <p:sp>
        <p:nvSpPr>
          <p:cNvPr id="23" name="Slide Number Placeholder 5"/>
          <p:cNvSpPr>
            <a:spLocks noGrp="1"/>
          </p:cNvSpPr>
          <p:nvPr>
            <p:ph type="sldNum" sz="quarter" idx="12"/>
          </p:nvPr>
        </p:nvSpPr>
        <p:spPr/>
        <p:txBody>
          <a:bodyPr/>
          <a:lstStyle/>
          <a:p>
            <a:fld id="{2E5EC323-44FC-426E-8803-1DBF1C8EEFE0}" type="slidenum">
              <a:rPr lang="en-US">
                <a:solidFill>
                  <a:srgbClr val="FFFFFF"/>
                </a:solidFill>
              </a:rPr>
              <a:pPr/>
              <a:t>54</a:t>
            </a:fld>
            <a:endParaRPr lang="en-US">
              <a:solidFill>
                <a:srgbClr val="FFFFFF"/>
              </a:solidFill>
            </a:endParaRPr>
          </a:p>
        </p:txBody>
      </p:sp>
      <p:pic>
        <p:nvPicPr>
          <p:cNvPr id="124933" name="Picture 1029"/>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33763" y="2465393"/>
            <a:ext cx="1577579"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4" name="Picture 1030"/>
          <p:cNvPicPr>
            <a:picLocks noChangeArrowheads="1"/>
          </p:cNvPicPr>
          <p:nvPr/>
        </p:nvPicPr>
        <p:blipFill>
          <a:blip r:embed="rId4" cstate="print">
            <a:lum bright="24000"/>
            <a:extLst>
              <a:ext uri="{28A0092B-C50C-407E-A947-70E740481C1C}">
                <a14:useLocalDpi xmlns:a14="http://schemas.microsoft.com/office/drawing/2010/main" val="0"/>
              </a:ext>
            </a:extLst>
          </a:blip>
          <a:srcRect/>
          <a:stretch>
            <a:fillRect/>
          </a:stretch>
        </p:blipFill>
        <p:spPr bwMode="auto">
          <a:xfrm>
            <a:off x="1771651" y="2128838"/>
            <a:ext cx="526732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5" name="Picture 1031"/>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96780" y="3182943"/>
            <a:ext cx="3093244"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6" name="Picture 1032"/>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03999" y="1511300"/>
            <a:ext cx="1878806" cy="212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7" name="Picture 1033"/>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02894" y="1943105"/>
            <a:ext cx="1366838" cy="217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8" name="Picture 1034"/>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30231" y="2105025"/>
            <a:ext cx="759619"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4939" name="Rectangle 1035"/>
          <p:cNvSpPr>
            <a:spLocks noChangeArrowheads="1"/>
          </p:cNvSpPr>
          <p:nvPr/>
        </p:nvSpPr>
        <p:spPr bwMode="auto">
          <a:xfrm>
            <a:off x="1959576" y="1739905"/>
            <a:ext cx="1681552" cy="705321"/>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rtl="0" eaLnBrk="0" fontAlgn="base" hangingPunct="0">
              <a:spcBef>
                <a:spcPct val="0"/>
              </a:spcBef>
              <a:spcAft>
                <a:spcPct val="0"/>
              </a:spcAft>
            </a:pPr>
            <a:r>
              <a:rPr lang="it-IT" sz="2000" b="1">
                <a:solidFill>
                  <a:srgbClr val="FFFFFF"/>
                </a:solidFill>
              </a:rPr>
              <a:t>Symptomatic</a:t>
            </a:r>
          </a:p>
          <a:p>
            <a:pPr algn="ctr" rtl="0" eaLnBrk="0" fontAlgn="base" hangingPunct="0">
              <a:spcBef>
                <a:spcPct val="0"/>
              </a:spcBef>
              <a:spcAft>
                <a:spcPct val="0"/>
              </a:spcAft>
            </a:pPr>
            <a:r>
              <a:rPr lang="it-IT" sz="2000" b="1">
                <a:solidFill>
                  <a:srgbClr val="FFFFFF"/>
                </a:solidFill>
              </a:rPr>
              <a:t>Celiac Disease</a:t>
            </a:r>
          </a:p>
        </p:txBody>
      </p:sp>
      <p:sp>
        <p:nvSpPr>
          <p:cNvPr id="124940" name="Rectangle 1036"/>
          <p:cNvSpPr>
            <a:spLocks noChangeArrowheads="1"/>
          </p:cNvSpPr>
          <p:nvPr/>
        </p:nvSpPr>
        <p:spPr bwMode="auto">
          <a:xfrm>
            <a:off x="3555364" y="3263902"/>
            <a:ext cx="1523688" cy="705321"/>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rtl="0" eaLnBrk="0" fontAlgn="base" hangingPunct="0">
              <a:spcBef>
                <a:spcPct val="0"/>
              </a:spcBef>
              <a:spcAft>
                <a:spcPct val="0"/>
              </a:spcAft>
            </a:pPr>
            <a:r>
              <a:rPr lang="it-IT" sz="2000" b="1">
                <a:solidFill>
                  <a:srgbClr val="000000"/>
                </a:solidFill>
              </a:rPr>
              <a:t>Silent Celiac </a:t>
            </a:r>
          </a:p>
          <a:p>
            <a:pPr algn="ctr" rtl="0" eaLnBrk="0" fontAlgn="base" hangingPunct="0">
              <a:spcBef>
                <a:spcPct val="0"/>
              </a:spcBef>
              <a:spcAft>
                <a:spcPct val="0"/>
              </a:spcAft>
            </a:pPr>
            <a:r>
              <a:rPr lang="it-IT" sz="2000" b="1">
                <a:solidFill>
                  <a:srgbClr val="000000"/>
                </a:solidFill>
              </a:rPr>
              <a:t>Disease</a:t>
            </a:r>
          </a:p>
        </p:txBody>
      </p:sp>
      <p:sp>
        <p:nvSpPr>
          <p:cNvPr id="124941" name="Rectangle 1037"/>
          <p:cNvSpPr>
            <a:spLocks noChangeArrowheads="1"/>
          </p:cNvSpPr>
          <p:nvPr/>
        </p:nvSpPr>
        <p:spPr bwMode="auto">
          <a:xfrm>
            <a:off x="3171825" y="4254505"/>
            <a:ext cx="2411046" cy="397545"/>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rtl="0" eaLnBrk="0" fontAlgn="base" hangingPunct="0">
              <a:spcBef>
                <a:spcPct val="0"/>
              </a:spcBef>
              <a:spcAft>
                <a:spcPct val="0"/>
              </a:spcAft>
            </a:pPr>
            <a:r>
              <a:rPr lang="it-IT" sz="2000" b="1">
                <a:solidFill>
                  <a:srgbClr val="000000"/>
                </a:solidFill>
              </a:rPr>
              <a:t>Latent Celiac Disease</a:t>
            </a:r>
          </a:p>
        </p:txBody>
      </p:sp>
      <p:sp>
        <p:nvSpPr>
          <p:cNvPr id="124942" name="Freeform 1038"/>
          <p:cNvSpPr>
            <a:spLocks/>
          </p:cNvSpPr>
          <p:nvPr/>
        </p:nvSpPr>
        <p:spPr bwMode="auto">
          <a:xfrm rot="16200000">
            <a:off x="4105276" y="3616727"/>
            <a:ext cx="323850" cy="3031331"/>
          </a:xfrm>
          <a:custGeom>
            <a:avLst/>
            <a:gdLst>
              <a:gd name="T0" fmla="*/ 324 w 325"/>
              <a:gd name="T1" fmla="*/ 0 h 3120"/>
              <a:gd name="T2" fmla="*/ 291 w 325"/>
              <a:gd name="T3" fmla="*/ 6 h 3120"/>
              <a:gd name="T4" fmla="*/ 260 w 325"/>
              <a:gd name="T5" fmla="*/ 18 h 3120"/>
              <a:gd name="T6" fmla="*/ 233 w 325"/>
              <a:gd name="T7" fmla="*/ 42 h 3120"/>
              <a:gd name="T8" fmla="*/ 208 w 325"/>
              <a:gd name="T9" fmla="*/ 79 h 3120"/>
              <a:gd name="T10" fmla="*/ 190 w 325"/>
              <a:gd name="T11" fmla="*/ 115 h 3120"/>
              <a:gd name="T12" fmla="*/ 174 w 325"/>
              <a:gd name="T13" fmla="*/ 157 h 3120"/>
              <a:gd name="T14" fmla="*/ 164 w 325"/>
              <a:gd name="T15" fmla="*/ 206 h 3120"/>
              <a:gd name="T16" fmla="*/ 163 w 325"/>
              <a:gd name="T17" fmla="*/ 236 h 3120"/>
              <a:gd name="T18" fmla="*/ 162 w 325"/>
              <a:gd name="T19" fmla="*/ 261 h 3120"/>
              <a:gd name="T20" fmla="*/ 162 w 325"/>
              <a:gd name="T21" fmla="*/ 1298 h 3120"/>
              <a:gd name="T22" fmla="*/ 162 w 325"/>
              <a:gd name="T23" fmla="*/ 1323 h 3120"/>
              <a:gd name="T24" fmla="*/ 159 w 325"/>
              <a:gd name="T25" fmla="*/ 1353 h 3120"/>
              <a:gd name="T26" fmla="*/ 150 w 325"/>
              <a:gd name="T27" fmla="*/ 1402 h 3120"/>
              <a:gd name="T28" fmla="*/ 134 w 325"/>
              <a:gd name="T29" fmla="*/ 1444 h 3120"/>
              <a:gd name="T30" fmla="*/ 115 w 325"/>
              <a:gd name="T31" fmla="*/ 1486 h 3120"/>
              <a:gd name="T32" fmla="*/ 90 w 325"/>
              <a:gd name="T33" fmla="*/ 1517 h 3120"/>
              <a:gd name="T34" fmla="*/ 63 w 325"/>
              <a:gd name="T35" fmla="*/ 1541 h 3120"/>
              <a:gd name="T36" fmla="*/ 33 w 325"/>
              <a:gd name="T37" fmla="*/ 1553 h 3120"/>
              <a:gd name="T38" fmla="*/ 0 w 325"/>
              <a:gd name="T39" fmla="*/ 1559 h 3120"/>
              <a:gd name="T40" fmla="*/ 33 w 325"/>
              <a:gd name="T41" fmla="*/ 1565 h 3120"/>
              <a:gd name="T42" fmla="*/ 63 w 325"/>
              <a:gd name="T43" fmla="*/ 1578 h 3120"/>
              <a:gd name="T44" fmla="*/ 90 w 325"/>
              <a:gd name="T45" fmla="*/ 1602 h 3120"/>
              <a:gd name="T46" fmla="*/ 115 w 325"/>
              <a:gd name="T47" fmla="*/ 1638 h 3120"/>
              <a:gd name="T48" fmla="*/ 134 w 325"/>
              <a:gd name="T49" fmla="*/ 1675 h 3120"/>
              <a:gd name="T50" fmla="*/ 150 w 325"/>
              <a:gd name="T51" fmla="*/ 1717 h 3120"/>
              <a:gd name="T52" fmla="*/ 159 w 325"/>
              <a:gd name="T53" fmla="*/ 1766 h 3120"/>
              <a:gd name="T54" fmla="*/ 162 w 325"/>
              <a:gd name="T55" fmla="*/ 1796 h 3120"/>
              <a:gd name="T56" fmla="*/ 162 w 325"/>
              <a:gd name="T57" fmla="*/ 1820 h 3120"/>
              <a:gd name="T58" fmla="*/ 162 w 325"/>
              <a:gd name="T59" fmla="*/ 2858 h 3120"/>
              <a:gd name="T60" fmla="*/ 163 w 325"/>
              <a:gd name="T61" fmla="*/ 2882 h 3120"/>
              <a:gd name="T62" fmla="*/ 164 w 325"/>
              <a:gd name="T63" fmla="*/ 2913 h 3120"/>
              <a:gd name="T64" fmla="*/ 174 w 325"/>
              <a:gd name="T65" fmla="*/ 2961 h 3120"/>
              <a:gd name="T66" fmla="*/ 190 w 325"/>
              <a:gd name="T67" fmla="*/ 3004 h 3120"/>
              <a:gd name="T68" fmla="*/ 208 w 325"/>
              <a:gd name="T69" fmla="*/ 3046 h 3120"/>
              <a:gd name="T70" fmla="*/ 233 w 325"/>
              <a:gd name="T71" fmla="*/ 3077 h 3120"/>
              <a:gd name="T72" fmla="*/ 260 w 325"/>
              <a:gd name="T73" fmla="*/ 3101 h 3120"/>
              <a:gd name="T74" fmla="*/ 291 w 325"/>
              <a:gd name="T75" fmla="*/ 3113 h 3120"/>
              <a:gd name="T76" fmla="*/ 324 w 325"/>
              <a:gd name="T77" fmla="*/ 3119 h 3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5" h="3120">
                <a:moveTo>
                  <a:pt x="324" y="0"/>
                </a:moveTo>
                <a:lnTo>
                  <a:pt x="291" y="6"/>
                </a:lnTo>
                <a:lnTo>
                  <a:pt x="260" y="18"/>
                </a:lnTo>
                <a:lnTo>
                  <a:pt x="233" y="42"/>
                </a:lnTo>
                <a:lnTo>
                  <a:pt x="208" y="79"/>
                </a:lnTo>
                <a:lnTo>
                  <a:pt x="190" y="115"/>
                </a:lnTo>
                <a:lnTo>
                  <a:pt x="174" y="157"/>
                </a:lnTo>
                <a:lnTo>
                  <a:pt x="164" y="206"/>
                </a:lnTo>
                <a:lnTo>
                  <a:pt x="163" y="236"/>
                </a:lnTo>
                <a:lnTo>
                  <a:pt x="162" y="261"/>
                </a:lnTo>
                <a:lnTo>
                  <a:pt x="162" y="1298"/>
                </a:lnTo>
                <a:lnTo>
                  <a:pt x="162" y="1323"/>
                </a:lnTo>
                <a:lnTo>
                  <a:pt x="159" y="1353"/>
                </a:lnTo>
                <a:lnTo>
                  <a:pt x="150" y="1402"/>
                </a:lnTo>
                <a:lnTo>
                  <a:pt x="134" y="1444"/>
                </a:lnTo>
                <a:lnTo>
                  <a:pt x="115" y="1486"/>
                </a:lnTo>
                <a:lnTo>
                  <a:pt x="90" y="1517"/>
                </a:lnTo>
                <a:lnTo>
                  <a:pt x="63" y="1541"/>
                </a:lnTo>
                <a:lnTo>
                  <a:pt x="33" y="1553"/>
                </a:lnTo>
                <a:lnTo>
                  <a:pt x="0" y="1559"/>
                </a:lnTo>
                <a:lnTo>
                  <a:pt x="33" y="1565"/>
                </a:lnTo>
                <a:lnTo>
                  <a:pt x="63" y="1578"/>
                </a:lnTo>
                <a:lnTo>
                  <a:pt x="90" y="1602"/>
                </a:lnTo>
                <a:lnTo>
                  <a:pt x="115" y="1638"/>
                </a:lnTo>
                <a:lnTo>
                  <a:pt x="134" y="1675"/>
                </a:lnTo>
                <a:lnTo>
                  <a:pt x="150" y="1717"/>
                </a:lnTo>
                <a:lnTo>
                  <a:pt x="159" y="1766"/>
                </a:lnTo>
                <a:lnTo>
                  <a:pt x="162" y="1796"/>
                </a:lnTo>
                <a:lnTo>
                  <a:pt x="162" y="1820"/>
                </a:lnTo>
                <a:lnTo>
                  <a:pt x="162" y="2858"/>
                </a:lnTo>
                <a:lnTo>
                  <a:pt x="163" y="2882"/>
                </a:lnTo>
                <a:lnTo>
                  <a:pt x="164" y="2913"/>
                </a:lnTo>
                <a:lnTo>
                  <a:pt x="174" y="2961"/>
                </a:lnTo>
                <a:lnTo>
                  <a:pt x="190" y="3004"/>
                </a:lnTo>
                <a:lnTo>
                  <a:pt x="208" y="3046"/>
                </a:lnTo>
                <a:lnTo>
                  <a:pt x="233" y="3077"/>
                </a:lnTo>
                <a:lnTo>
                  <a:pt x="260" y="3101"/>
                </a:lnTo>
                <a:lnTo>
                  <a:pt x="291" y="3113"/>
                </a:lnTo>
                <a:lnTo>
                  <a:pt x="324" y="3119"/>
                </a:lnTo>
              </a:path>
            </a:pathLst>
          </a:custGeom>
          <a:noFill/>
          <a:ln w="28575" cap="rnd" cmpd="sng">
            <a:solidFill>
              <a:srgbClr val="66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
        <p:nvSpPr>
          <p:cNvPr id="124943" name="Rectangle 1039"/>
          <p:cNvSpPr>
            <a:spLocks noChangeArrowheads="1"/>
          </p:cNvSpPr>
          <p:nvPr/>
        </p:nvSpPr>
        <p:spPr bwMode="auto">
          <a:xfrm>
            <a:off x="2857500" y="5334001"/>
            <a:ext cx="3429000"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tabLst>
                <a:tab pos="2400300" algn="l"/>
              </a:tabLst>
              <a:defRPr sz="2400">
                <a:solidFill>
                  <a:schemeClr val="tx1"/>
                </a:solidFill>
                <a:latin typeface="Arial" panose="020B0604020202020204" pitchFamily="34" charset="0"/>
              </a:defRPr>
            </a:lvl1pPr>
            <a:lvl2pPr>
              <a:tabLst>
                <a:tab pos="2400300" algn="l"/>
              </a:tabLst>
              <a:defRPr sz="2400">
                <a:solidFill>
                  <a:schemeClr val="tx1"/>
                </a:solidFill>
                <a:latin typeface="Arial" panose="020B0604020202020204" pitchFamily="34" charset="0"/>
              </a:defRPr>
            </a:lvl2pPr>
            <a:lvl3pPr>
              <a:tabLst>
                <a:tab pos="2400300" algn="l"/>
              </a:tabLst>
              <a:defRPr sz="2400">
                <a:solidFill>
                  <a:schemeClr val="tx1"/>
                </a:solidFill>
                <a:latin typeface="Arial" panose="020B0604020202020204" pitchFamily="34" charset="0"/>
              </a:defRPr>
            </a:lvl3pPr>
            <a:lvl4pPr>
              <a:tabLst>
                <a:tab pos="2400300" algn="l"/>
              </a:tabLst>
              <a:defRPr sz="2400">
                <a:solidFill>
                  <a:schemeClr val="tx1"/>
                </a:solidFill>
                <a:latin typeface="Arial" panose="020B0604020202020204" pitchFamily="34" charset="0"/>
              </a:defRPr>
            </a:lvl4pPr>
            <a:lvl5pPr>
              <a:tabLst>
                <a:tab pos="2400300" algn="l"/>
              </a:tabLst>
              <a:defRPr sz="2400">
                <a:solidFill>
                  <a:schemeClr val="tx1"/>
                </a:solidFill>
                <a:latin typeface="Arial" panose="020B0604020202020204" pitchFamily="34" charset="0"/>
              </a:defRPr>
            </a:lvl5pPr>
            <a:lvl6pPr fontAlgn="base">
              <a:spcBef>
                <a:spcPct val="0"/>
              </a:spcBef>
              <a:spcAft>
                <a:spcPct val="0"/>
              </a:spcAft>
              <a:tabLst>
                <a:tab pos="2400300" algn="l"/>
              </a:tabLst>
              <a:defRPr sz="2400">
                <a:solidFill>
                  <a:schemeClr val="tx1"/>
                </a:solidFill>
                <a:latin typeface="Arial" panose="020B0604020202020204" pitchFamily="34" charset="0"/>
              </a:defRPr>
            </a:lvl6pPr>
            <a:lvl7pPr fontAlgn="base">
              <a:spcBef>
                <a:spcPct val="0"/>
              </a:spcBef>
              <a:spcAft>
                <a:spcPct val="0"/>
              </a:spcAft>
              <a:tabLst>
                <a:tab pos="2400300" algn="l"/>
              </a:tabLst>
              <a:defRPr sz="2400">
                <a:solidFill>
                  <a:schemeClr val="tx1"/>
                </a:solidFill>
                <a:latin typeface="Arial" panose="020B0604020202020204" pitchFamily="34" charset="0"/>
              </a:defRPr>
            </a:lvl7pPr>
            <a:lvl8pPr fontAlgn="base">
              <a:spcBef>
                <a:spcPct val="0"/>
              </a:spcBef>
              <a:spcAft>
                <a:spcPct val="0"/>
              </a:spcAft>
              <a:tabLst>
                <a:tab pos="2400300" algn="l"/>
              </a:tabLst>
              <a:defRPr sz="2400">
                <a:solidFill>
                  <a:schemeClr val="tx1"/>
                </a:solidFill>
                <a:latin typeface="Arial" panose="020B0604020202020204" pitchFamily="34" charset="0"/>
              </a:defRPr>
            </a:lvl8pPr>
            <a:lvl9pPr fontAlgn="base">
              <a:spcBef>
                <a:spcPct val="0"/>
              </a:spcBef>
              <a:spcAft>
                <a:spcPct val="0"/>
              </a:spcAft>
              <a:tabLst>
                <a:tab pos="2400300" algn="l"/>
              </a:tabLst>
              <a:defRPr sz="2400">
                <a:solidFill>
                  <a:schemeClr val="tx1"/>
                </a:solidFill>
                <a:latin typeface="Arial" panose="020B0604020202020204" pitchFamily="34" charset="0"/>
              </a:defRPr>
            </a:lvl9pPr>
          </a:lstStyle>
          <a:p>
            <a:pPr algn="l" rtl="0" eaLnBrk="0" fontAlgn="base" hangingPunct="0">
              <a:spcBef>
                <a:spcPct val="0"/>
              </a:spcBef>
              <a:spcAft>
                <a:spcPct val="0"/>
              </a:spcAft>
            </a:pPr>
            <a:r>
              <a:rPr lang="it-IT" sz="1600" b="1">
                <a:solidFill>
                  <a:srgbClr val="FFFFFF"/>
                </a:solidFill>
              </a:rPr>
              <a:t> Genetic </a:t>
            </a:r>
            <a:r>
              <a:rPr lang="en-US" sz="1600" b="1">
                <a:solidFill>
                  <a:srgbClr val="FFFFFF"/>
                </a:solidFill>
              </a:rPr>
              <a:t>susceptibility: </a:t>
            </a:r>
            <a:r>
              <a:rPr lang="it-IT" sz="1600" b="1">
                <a:solidFill>
                  <a:srgbClr val="FFFFFF"/>
                </a:solidFill>
              </a:rPr>
              <a:t>-  DQ2, DQ8</a:t>
            </a:r>
          </a:p>
          <a:p>
            <a:pPr algn="l" rtl="0" eaLnBrk="0" fontAlgn="base" hangingPunct="0">
              <a:spcBef>
                <a:spcPct val="0"/>
              </a:spcBef>
              <a:spcAft>
                <a:spcPct val="0"/>
              </a:spcAft>
            </a:pPr>
            <a:r>
              <a:rPr lang="it-IT" sz="1600" b="1">
                <a:solidFill>
                  <a:srgbClr val="FFFFFF"/>
                </a:solidFill>
              </a:rPr>
              <a:t>                  Positive serology	</a:t>
            </a:r>
          </a:p>
        </p:txBody>
      </p:sp>
      <p:sp>
        <p:nvSpPr>
          <p:cNvPr id="124944" name="Freeform 1040"/>
          <p:cNvSpPr>
            <a:spLocks/>
          </p:cNvSpPr>
          <p:nvPr/>
        </p:nvSpPr>
        <p:spPr bwMode="auto">
          <a:xfrm>
            <a:off x="5782867" y="1511300"/>
            <a:ext cx="233363" cy="2374900"/>
          </a:xfrm>
          <a:custGeom>
            <a:avLst/>
            <a:gdLst>
              <a:gd name="T0" fmla="*/ 0 w 269"/>
              <a:gd name="T1" fmla="*/ 0 h 1778"/>
              <a:gd name="T2" fmla="*/ 27 w 269"/>
              <a:gd name="T3" fmla="*/ 4 h 1778"/>
              <a:gd name="T4" fmla="*/ 55 w 269"/>
              <a:gd name="T5" fmla="*/ 11 h 1778"/>
              <a:gd name="T6" fmla="*/ 73 w 269"/>
              <a:gd name="T7" fmla="*/ 26 h 1778"/>
              <a:gd name="T8" fmla="*/ 92 w 269"/>
              <a:gd name="T9" fmla="*/ 45 h 1778"/>
              <a:gd name="T10" fmla="*/ 119 w 269"/>
              <a:gd name="T11" fmla="*/ 90 h 1778"/>
              <a:gd name="T12" fmla="*/ 129 w 269"/>
              <a:gd name="T13" fmla="*/ 147 h 1778"/>
              <a:gd name="T14" fmla="*/ 129 w 269"/>
              <a:gd name="T15" fmla="*/ 742 h 1778"/>
              <a:gd name="T16" fmla="*/ 138 w 269"/>
              <a:gd name="T17" fmla="*/ 798 h 1778"/>
              <a:gd name="T18" fmla="*/ 176 w 269"/>
              <a:gd name="T19" fmla="*/ 843 h 1778"/>
              <a:gd name="T20" fmla="*/ 194 w 269"/>
              <a:gd name="T21" fmla="*/ 862 h 1778"/>
              <a:gd name="T22" fmla="*/ 213 w 269"/>
              <a:gd name="T23" fmla="*/ 877 h 1778"/>
              <a:gd name="T24" fmla="*/ 240 w 269"/>
              <a:gd name="T25" fmla="*/ 885 h 1778"/>
              <a:gd name="T26" fmla="*/ 268 w 269"/>
              <a:gd name="T27" fmla="*/ 889 h 1778"/>
              <a:gd name="T28" fmla="*/ 240 w 269"/>
              <a:gd name="T29" fmla="*/ 892 h 1778"/>
              <a:gd name="T30" fmla="*/ 213 w 269"/>
              <a:gd name="T31" fmla="*/ 900 h 1778"/>
              <a:gd name="T32" fmla="*/ 194 w 269"/>
              <a:gd name="T33" fmla="*/ 915 h 1778"/>
              <a:gd name="T34" fmla="*/ 176 w 269"/>
              <a:gd name="T35" fmla="*/ 930 h 1778"/>
              <a:gd name="T36" fmla="*/ 156 w 269"/>
              <a:gd name="T37" fmla="*/ 953 h 1778"/>
              <a:gd name="T38" fmla="*/ 138 w 269"/>
              <a:gd name="T39" fmla="*/ 979 h 1778"/>
              <a:gd name="T40" fmla="*/ 129 w 269"/>
              <a:gd name="T41" fmla="*/ 1035 h 1778"/>
              <a:gd name="T42" fmla="*/ 129 w 269"/>
              <a:gd name="T43" fmla="*/ 1626 h 1778"/>
              <a:gd name="T44" fmla="*/ 119 w 269"/>
              <a:gd name="T45" fmla="*/ 1687 h 1778"/>
              <a:gd name="T46" fmla="*/ 110 w 269"/>
              <a:gd name="T47" fmla="*/ 1709 h 1778"/>
              <a:gd name="T48" fmla="*/ 92 w 269"/>
              <a:gd name="T49" fmla="*/ 1732 h 1778"/>
              <a:gd name="T50" fmla="*/ 73 w 269"/>
              <a:gd name="T51" fmla="*/ 1751 h 1778"/>
              <a:gd name="T52" fmla="*/ 55 w 269"/>
              <a:gd name="T53" fmla="*/ 1766 h 1778"/>
              <a:gd name="T54" fmla="*/ 27 w 269"/>
              <a:gd name="T55" fmla="*/ 1773 h 1778"/>
              <a:gd name="T56" fmla="*/ 0 w 269"/>
              <a:gd name="T57" fmla="*/ 1777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9" h="1778">
                <a:moveTo>
                  <a:pt x="0" y="0"/>
                </a:moveTo>
                <a:lnTo>
                  <a:pt x="27" y="4"/>
                </a:lnTo>
                <a:lnTo>
                  <a:pt x="55" y="11"/>
                </a:lnTo>
                <a:lnTo>
                  <a:pt x="73" y="26"/>
                </a:lnTo>
                <a:lnTo>
                  <a:pt x="92" y="45"/>
                </a:lnTo>
                <a:lnTo>
                  <a:pt x="119" y="90"/>
                </a:lnTo>
                <a:lnTo>
                  <a:pt x="129" y="147"/>
                </a:lnTo>
                <a:lnTo>
                  <a:pt x="129" y="742"/>
                </a:lnTo>
                <a:lnTo>
                  <a:pt x="138" y="798"/>
                </a:lnTo>
                <a:lnTo>
                  <a:pt x="176" y="843"/>
                </a:lnTo>
                <a:lnTo>
                  <a:pt x="194" y="862"/>
                </a:lnTo>
                <a:lnTo>
                  <a:pt x="213" y="877"/>
                </a:lnTo>
                <a:lnTo>
                  <a:pt x="240" y="885"/>
                </a:lnTo>
                <a:lnTo>
                  <a:pt x="268" y="889"/>
                </a:lnTo>
                <a:lnTo>
                  <a:pt x="240" y="892"/>
                </a:lnTo>
                <a:lnTo>
                  <a:pt x="213" y="900"/>
                </a:lnTo>
                <a:lnTo>
                  <a:pt x="194" y="915"/>
                </a:lnTo>
                <a:lnTo>
                  <a:pt x="176" y="930"/>
                </a:lnTo>
                <a:lnTo>
                  <a:pt x="156" y="953"/>
                </a:lnTo>
                <a:lnTo>
                  <a:pt x="138" y="979"/>
                </a:lnTo>
                <a:lnTo>
                  <a:pt x="129" y="1035"/>
                </a:lnTo>
                <a:lnTo>
                  <a:pt x="129" y="1626"/>
                </a:lnTo>
                <a:lnTo>
                  <a:pt x="119" y="1687"/>
                </a:lnTo>
                <a:lnTo>
                  <a:pt x="110" y="1709"/>
                </a:lnTo>
                <a:lnTo>
                  <a:pt x="92" y="1732"/>
                </a:lnTo>
                <a:lnTo>
                  <a:pt x="73" y="1751"/>
                </a:lnTo>
                <a:lnTo>
                  <a:pt x="55" y="1766"/>
                </a:lnTo>
                <a:lnTo>
                  <a:pt x="27" y="1773"/>
                </a:lnTo>
                <a:lnTo>
                  <a:pt x="0" y="1777"/>
                </a:lnTo>
              </a:path>
            </a:pathLst>
          </a:custGeom>
          <a:noFill/>
          <a:ln w="28575" cap="rnd" cmpd="sng">
            <a:solidFill>
              <a:srgbClr val="66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
        <p:nvSpPr>
          <p:cNvPr id="124945" name="Rectangle 1041"/>
          <p:cNvSpPr>
            <a:spLocks noChangeArrowheads="1"/>
          </p:cNvSpPr>
          <p:nvPr/>
        </p:nvSpPr>
        <p:spPr bwMode="auto">
          <a:xfrm>
            <a:off x="6000751" y="1879604"/>
            <a:ext cx="1755610" cy="705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rtl="0" eaLnBrk="0" fontAlgn="base" hangingPunct="0">
              <a:spcBef>
                <a:spcPct val="0"/>
              </a:spcBef>
              <a:spcAft>
                <a:spcPct val="0"/>
              </a:spcAft>
            </a:pPr>
            <a:r>
              <a:rPr lang="en-US" sz="2000" b="1">
                <a:solidFill>
                  <a:srgbClr val="FFFFFF"/>
                </a:solidFill>
              </a:rPr>
              <a:t>Manifest </a:t>
            </a:r>
          </a:p>
          <a:p>
            <a:pPr algn="l" rtl="0" eaLnBrk="0" fontAlgn="base" hangingPunct="0">
              <a:spcBef>
                <a:spcPct val="0"/>
              </a:spcBef>
              <a:spcAft>
                <a:spcPct val="0"/>
              </a:spcAft>
            </a:pPr>
            <a:r>
              <a:rPr lang="en-US" sz="2000" b="1">
                <a:solidFill>
                  <a:srgbClr val="FFFFFF"/>
                </a:solidFill>
              </a:rPr>
              <a:t>mucosal lesion</a:t>
            </a:r>
            <a:endParaRPr lang="it-IT" sz="2000" b="1">
              <a:solidFill>
                <a:srgbClr val="FFFFFF"/>
              </a:solidFill>
            </a:endParaRPr>
          </a:p>
        </p:txBody>
      </p:sp>
      <p:sp>
        <p:nvSpPr>
          <p:cNvPr id="124946" name="Freeform 1042"/>
          <p:cNvSpPr>
            <a:spLocks/>
          </p:cNvSpPr>
          <p:nvPr/>
        </p:nvSpPr>
        <p:spPr bwMode="auto">
          <a:xfrm>
            <a:off x="5779296" y="3962400"/>
            <a:ext cx="235744" cy="1162050"/>
          </a:xfrm>
          <a:custGeom>
            <a:avLst/>
            <a:gdLst>
              <a:gd name="T0" fmla="*/ 0 w 272"/>
              <a:gd name="T1" fmla="*/ 0 h 1439"/>
              <a:gd name="T2" fmla="*/ 56 w 272"/>
              <a:gd name="T3" fmla="*/ 6 h 1439"/>
              <a:gd name="T4" fmla="*/ 93 w 272"/>
              <a:gd name="T5" fmla="*/ 30 h 1439"/>
              <a:gd name="T6" fmla="*/ 121 w 272"/>
              <a:gd name="T7" fmla="*/ 66 h 1439"/>
              <a:gd name="T8" fmla="*/ 132 w 272"/>
              <a:gd name="T9" fmla="*/ 115 h 1439"/>
              <a:gd name="T10" fmla="*/ 132 w 272"/>
              <a:gd name="T11" fmla="*/ 594 h 1439"/>
              <a:gd name="T12" fmla="*/ 140 w 272"/>
              <a:gd name="T13" fmla="*/ 643 h 1439"/>
              <a:gd name="T14" fmla="*/ 178 w 272"/>
              <a:gd name="T15" fmla="*/ 679 h 1439"/>
              <a:gd name="T16" fmla="*/ 215 w 272"/>
              <a:gd name="T17" fmla="*/ 704 h 1439"/>
              <a:gd name="T18" fmla="*/ 271 w 272"/>
              <a:gd name="T19" fmla="*/ 716 h 1439"/>
              <a:gd name="T20" fmla="*/ 215 w 272"/>
              <a:gd name="T21" fmla="*/ 728 h 1439"/>
              <a:gd name="T22" fmla="*/ 178 w 272"/>
              <a:gd name="T23" fmla="*/ 752 h 1439"/>
              <a:gd name="T24" fmla="*/ 140 w 272"/>
              <a:gd name="T25" fmla="*/ 789 h 1439"/>
              <a:gd name="T26" fmla="*/ 132 w 272"/>
              <a:gd name="T27" fmla="*/ 837 h 1439"/>
              <a:gd name="T28" fmla="*/ 132 w 272"/>
              <a:gd name="T29" fmla="*/ 1317 h 1439"/>
              <a:gd name="T30" fmla="*/ 121 w 272"/>
              <a:gd name="T31" fmla="*/ 1365 h 1439"/>
              <a:gd name="T32" fmla="*/ 93 w 272"/>
              <a:gd name="T33" fmla="*/ 1402 h 1439"/>
              <a:gd name="T34" fmla="*/ 56 w 272"/>
              <a:gd name="T35" fmla="*/ 1426 h 1439"/>
              <a:gd name="T36" fmla="*/ 0 w 272"/>
              <a:gd name="T37" fmla="*/ 1438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2" h="1439">
                <a:moveTo>
                  <a:pt x="0" y="0"/>
                </a:moveTo>
                <a:lnTo>
                  <a:pt x="56" y="6"/>
                </a:lnTo>
                <a:lnTo>
                  <a:pt x="93" y="30"/>
                </a:lnTo>
                <a:lnTo>
                  <a:pt x="121" y="66"/>
                </a:lnTo>
                <a:lnTo>
                  <a:pt x="132" y="115"/>
                </a:lnTo>
                <a:lnTo>
                  <a:pt x="132" y="594"/>
                </a:lnTo>
                <a:lnTo>
                  <a:pt x="140" y="643"/>
                </a:lnTo>
                <a:lnTo>
                  <a:pt x="178" y="679"/>
                </a:lnTo>
                <a:lnTo>
                  <a:pt x="215" y="704"/>
                </a:lnTo>
                <a:lnTo>
                  <a:pt x="271" y="716"/>
                </a:lnTo>
                <a:lnTo>
                  <a:pt x="215" y="728"/>
                </a:lnTo>
                <a:lnTo>
                  <a:pt x="178" y="752"/>
                </a:lnTo>
                <a:lnTo>
                  <a:pt x="140" y="789"/>
                </a:lnTo>
                <a:lnTo>
                  <a:pt x="132" y="837"/>
                </a:lnTo>
                <a:lnTo>
                  <a:pt x="132" y="1317"/>
                </a:lnTo>
                <a:lnTo>
                  <a:pt x="121" y="1365"/>
                </a:lnTo>
                <a:lnTo>
                  <a:pt x="93" y="1402"/>
                </a:lnTo>
                <a:lnTo>
                  <a:pt x="56" y="1426"/>
                </a:lnTo>
                <a:lnTo>
                  <a:pt x="0" y="1438"/>
                </a:lnTo>
              </a:path>
            </a:pathLst>
          </a:custGeom>
          <a:noFill/>
          <a:ln w="28575" cap="rnd" cmpd="sng">
            <a:solidFill>
              <a:srgbClr val="66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
        <p:nvSpPr>
          <p:cNvPr id="124947" name="Rectangle 1043"/>
          <p:cNvSpPr>
            <a:spLocks noChangeArrowheads="1"/>
          </p:cNvSpPr>
          <p:nvPr/>
        </p:nvSpPr>
        <p:spPr bwMode="auto">
          <a:xfrm>
            <a:off x="6011468" y="4229104"/>
            <a:ext cx="1035541" cy="705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rtl="0" eaLnBrk="0" fontAlgn="base" hangingPunct="0">
              <a:spcBef>
                <a:spcPct val="0"/>
              </a:spcBef>
              <a:spcAft>
                <a:spcPct val="0"/>
              </a:spcAft>
            </a:pPr>
            <a:r>
              <a:rPr lang="it-IT" sz="2000" b="1">
                <a:solidFill>
                  <a:srgbClr val="FFFFFF"/>
                </a:solidFill>
              </a:rPr>
              <a:t>Normal </a:t>
            </a:r>
          </a:p>
          <a:p>
            <a:pPr algn="l" rtl="0" eaLnBrk="0" fontAlgn="base" hangingPunct="0">
              <a:spcBef>
                <a:spcPct val="0"/>
              </a:spcBef>
              <a:spcAft>
                <a:spcPct val="0"/>
              </a:spcAft>
            </a:pPr>
            <a:r>
              <a:rPr lang="en-US" sz="2000" b="1">
                <a:solidFill>
                  <a:srgbClr val="FFFFFF"/>
                </a:solidFill>
              </a:rPr>
              <a:t>Mucosa</a:t>
            </a:r>
            <a:endParaRPr lang="it-IT" sz="2000" b="1">
              <a:solidFill>
                <a:srgbClr val="FFFFFF"/>
              </a:solidFill>
            </a:endParaRPr>
          </a:p>
        </p:txBody>
      </p:sp>
      <p:sp>
        <p:nvSpPr>
          <p:cNvPr id="124948" name="Line 1044"/>
          <p:cNvSpPr>
            <a:spLocks noChangeShapeType="1"/>
          </p:cNvSpPr>
          <p:nvPr/>
        </p:nvSpPr>
        <p:spPr bwMode="auto">
          <a:xfrm>
            <a:off x="3124203" y="3990975"/>
            <a:ext cx="2174081" cy="0"/>
          </a:xfrm>
          <a:prstGeom prst="line">
            <a:avLst/>
          </a:prstGeom>
          <a:noFill/>
          <a:ln w="254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sz="4000">
              <a:solidFill>
                <a:srgbClr val="FFFFFF"/>
              </a:solidFill>
            </a:endParaRPr>
          </a:p>
        </p:txBody>
      </p:sp>
      <p:sp>
        <p:nvSpPr>
          <p:cNvPr id="124949" name="Freeform 1045"/>
          <p:cNvSpPr>
            <a:spLocks/>
          </p:cNvSpPr>
          <p:nvPr/>
        </p:nvSpPr>
        <p:spPr bwMode="auto">
          <a:xfrm>
            <a:off x="3758806" y="2528888"/>
            <a:ext cx="1216819" cy="209550"/>
          </a:xfrm>
          <a:custGeom>
            <a:avLst/>
            <a:gdLst>
              <a:gd name="T0" fmla="*/ 0 w 1253"/>
              <a:gd name="T1" fmla="*/ 187 h 187"/>
              <a:gd name="T2" fmla="*/ 8 w 1253"/>
              <a:gd name="T3" fmla="*/ 162 h 187"/>
              <a:gd name="T4" fmla="*/ 97 w 1253"/>
              <a:gd name="T5" fmla="*/ 89 h 187"/>
              <a:gd name="T6" fmla="*/ 179 w 1253"/>
              <a:gd name="T7" fmla="*/ 81 h 187"/>
              <a:gd name="T8" fmla="*/ 382 w 1253"/>
              <a:gd name="T9" fmla="*/ 89 h 187"/>
              <a:gd name="T10" fmla="*/ 529 w 1253"/>
              <a:gd name="T11" fmla="*/ 89 h 187"/>
              <a:gd name="T12" fmla="*/ 561 w 1253"/>
              <a:gd name="T13" fmla="*/ 130 h 187"/>
              <a:gd name="T14" fmla="*/ 691 w 1253"/>
              <a:gd name="T15" fmla="*/ 162 h 187"/>
              <a:gd name="T16" fmla="*/ 813 w 1253"/>
              <a:gd name="T17" fmla="*/ 154 h 187"/>
              <a:gd name="T18" fmla="*/ 862 w 1253"/>
              <a:gd name="T19" fmla="*/ 138 h 187"/>
              <a:gd name="T20" fmla="*/ 1033 w 1253"/>
              <a:gd name="T21" fmla="*/ 73 h 187"/>
              <a:gd name="T22" fmla="*/ 1123 w 1253"/>
              <a:gd name="T23" fmla="*/ 16 h 187"/>
              <a:gd name="T24" fmla="*/ 1171 w 1253"/>
              <a:gd name="T25" fmla="*/ 0 h 187"/>
              <a:gd name="T26" fmla="*/ 1253 w 1253"/>
              <a:gd name="T27"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3" h="187">
                <a:moveTo>
                  <a:pt x="0" y="187"/>
                </a:moveTo>
                <a:cubicBezTo>
                  <a:pt x="3" y="179"/>
                  <a:pt x="3" y="169"/>
                  <a:pt x="8" y="162"/>
                </a:cubicBezTo>
                <a:cubicBezTo>
                  <a:pt x="13" y="156"/>
                  <a:pt x="94" y="90"/>
                  <a:pt x="97" y="89"/>
                </a:cubicBezTo>
                <a:cubicBezTo>
                  <a:pt x="123" y="82"/>
                  <a:pt x="152" y="84"/>
                  <a:pt x="179" y="81"/>
                </a:cubicBezTo>
                <a:cubicBezTo>
                  <a:pt x="256" y="100"/>
                  <a:pt x="290" y="95"/>
                  <a:pt x="382" y="89"/>
                </a:cubicBezTo>
                <a:cubicBezTo>
                  <a:pt x="437" y="71"/>
                  <a:pt x="438" y="68"/>
                  <a:pt x="529" y="89"/>
                </a:cubicBezTo>
                <a:cubicBezTo>
                  <a:pt x="546" y="93"/>
                  <a:pt x="546" y="122"/>
                  <a:pt x="561" y="130"/>
                </a:cubicBezTo>
                <a:cubicBezTo>
                  <a:pt x="601" y="150"/>
                  <a:pt x="649" y="151"/>
                  <a:pt x="691" y="162"/>
                </a:cubicBezTo>
                <a:cubicBezTo>
                  <a:pt x="732" y="159"/>
                  <a:pt x="773" y="160"/>
                  <a:pt x="813" y="154"/>
                </a:cubicBezTo>
                <a:cubicBezTo>
                  <a:pt x="830" y="152"/>
                  <a:pt x="862" y="138"/>
                  <a:pt x="862" y="138"/>
                </a:cubicBezTo>
                <a:cubicBezTo>
                  <a:pt x="914" y="86"/>
                  <a:pt x="961" y="81"/>
                  <a:pt x="1033" y="73"/>
                </a:cubicBezTo>
                <a:cubicBezTo>
                  <a:pt x="1070" y="61"/>
                  <a:pt x="1084" y="29"/>
                  <a:pt x="1123" y="16"/>
                </a:cubicBezTo>
                <a:cubicBezTo>
                  <a:pt x="1139" y="11"/>
                  <a:pt x="1171" y="0"/>
                  <a:pt x="1171" y="0"/>
                </a:cubicBezTo>
                <a:cubicBezTo>
                  <a:pt x="1248" y="8"/>
                  <a:pt x="1220" y="8"/>
                  <a:pt x="1253" y="8"/>
                </a:cubicBezTo>
              </a:path>
            </a:pathLst>
          </a:custGeom>
          <a:noFill/>
          <a:ln w="28575" cap="flat" cmpd="sng">
            <a:solidFill>
              <a:schemeClr val="accent2"/>
            </a:solidFill>
            <a:prstDash val="sysDot"/>
            <a:round/>
            <a:headEnd type="none" w="sm" len="sm"/>
            <a:tailEnd type="none" w="sm" len="sm"/>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wrap="none" anchor="ctr"/>
          <a:lstStyle/>
          <a:p>
            <a:pPr algn="l" rtl="0" fontAlgn="base">
              <a:spcBef>
                <a:spcPct val="0"/>
              </a:spcBef>
              <a:spcAft>
                <a:spcPct val="0"/>
              </a:spcAft>
            </a:pPr>
            <a:endParaRPr lang="en-US" sz="4000">
              <a:solidFill>
                <a:srgbClr val="FFFFFF"/>
              </a:solidFill>
            </a:endParaRPr>
          </a:p>
        </p:txBody>
      </p:sp>
      <p:sp>
        <p:nvSpPr>
          <p:cNvPr id="124953" name="Line 1049"/>
          <p:cNvSpPr>
            <a:spLocks noChangeShapeType="1"/>
          </p:cNvSpPr>
          <p:nvPr/>
        </p:nvSpPr>
        <p:spPr bwMode="auto">
          <a:xfrm>
            <a:off x="3657600" y="2120900"/>
            <a:ext cx="628650" cy="0"/>
          </a:xfrm>
          <a:prstGeom prst="line">
            <a:avLst/>
          </a:prstGeom>
          <a:noFill/>
          <a:ln w="571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Tree>
    <p:extLst>
      <p:ext uri="{BB962C8B-B14F-4D97-AF65-F5344CB8AC3E}">
        <p14:creationId xmlns:p14="http://schemas.microsoft.com/office/powerpoint/2010/main" val="2347401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8" name="Rectangle 8"/>
          <p:cNvSpPr>
            <a:spLocks noGrp="1" noChangeArrowheads="1"/>
          </p:cNvSpPr>
          <p:nvPr>
            <p:ph type="title"/>
          </p:nvPr>
        </p:nvSpPr>
        <p:spPr/>
        <p:txBody>
          <a:bodyPr/>
          <a:lstStyle/>
          <a:p>
            <a:r>
              <a:rPr lang="en-US" sz="3600" dirty="0"/>
              <a:t>Gastrointestinal Manifestations</a:t>
            </a:r>
            <a:br>
              <a:rPr lang="en-US" sz="3600" dirty="0"/>
            </a:br>
            <a:r>
              <a:rPr lang="en-US" sz="3600" dirty="0"/>
              <a:t>(“Classic”)</a:t>
            </a:r>
          </a:p>
        </p:txBody>
      </p:sp>
      <p:sp>
        <p:nvSpPr>
          <p:cNvPr id="107531" name="Rectangle 11"/>
          <p:cNvSpPr>
            <a:spLocks noGrp="1" noChangeArrowheads="1"/>
          </p:cNvSpPr>
          <p:nvPr>
            <p:ph idx="1"/>
          </p:nvPr>
        </p:nvSpPr>
        <p:spPr>
          <a:xfrm>
            <a:off x="1543050" y="2438405"/>
            <a:ext cx="5600700" cy="3565525"/>
          </a:xfrm>
        </p:spPr>
        <p:txBody>
          <a:bodyPr/>
          <a:lstStyle/>
          <a:p>
            <a:pPr>
              <a:buFontTx/>
              <a:buNone/>
            </a:pPr>
            <a:r>
              <a:rPr lang="en-US" sz="2400" dirty="0"/>
              <a:t>Most common age of presentation: 6-24 months</a:t>
            </a:r>
          </a:p>
          <a:p>
            <a:endParaRPr lang="en-US" sz="2000" dirty="0"/>
          </a:p>
          <a:p>
            <a:r>
              <a:rPr lang="en-US" sz="2000" dirty="0"/>
              <a:t>Chronic or recurrent diarrhea</a:t>
            </a:r>
          </a:p>
          <a:p>
            <a:r>
              <a:rPr lang="en-US" sz="2000" dirty="0"/>
              <a:t>Abdominal distension</a:t>
            </a:r>
          </a:p>
          <a:p>
            <a:r>
              <a:rPr lang="en-US" sz="2000" dirty="0"/>
              <a:t>Anorexia</a:t>
            </a:r>
          </a:p>
          <a:p>
            <a:r>
              <a:rPr lang="en-US" sz="2000" dirty="0"/>
              <a:t>Failure to thrive or weight loss</a:t>
            </a:r>
          </a:p>
          <a:p>
            <a:pPr>
              <a:buFontTx/>
              <a:buNone/>
            </a:pPr>
            <a:endParaRPr lang="en-US" sz="2000" i="1" dirty="0"/>
          </a:p>
          <a:p>
            <a:pPr>
              <a:buFontTx/>
              <a:buNone/>
            </a:pPr>
            <a:r>
              <a:rPr lang="en-US" sz="2000" i="1" dirty="0"/>
              <a:t>Rarely</a:t>
            </a:r>
            <a:r>
              <a:rPr lang="en-US" sz="2000" dirty="0"/>
              <a:t>: Celiac crisis</a:t>
            </a:r>
          </a:p>
        </p:txBody>
      </p:sp>
      <p:sp>
        <p:nvSpPr>
          <p:cNvPr id="7" name="Slide Number Placeholder 5"/>
          <p:cNvSpPr>
            <a:spLocks noGrp="1"/>
          </p:cNvSpPr>
          <p:nvPr>
            <p:ph type="sldNum" sz="quarter" idx="12"/>
          </p:nvPr>
        </p:nvSpPr>
        <p:spPr/>
        <p:txBody>
          <a:bodyPr/>
          <a:lstStyle/>
          <a:p>
            <a:fld id="{CC559744-7E37-4CB0-B4CB-EE286E976D14}" type="slidenum">
              <a:rPr lang="en-US">
                <a:solidFill>
                  <a:srgbClr val="FFFFFF"/>
                </a:solidFill>
              </a:rPr>
              <a:pPr/>
              <a:t>55</a:t>
            </a:fld>
            <a:endParaRPr lang="en-US">
              <a:solidFill>
                <a:srgbClr val="FFFFFF"/>
              </a:solidFill>
            </a:endParaRPr>
          </a:p>
        </p:txBody>
      </p:sp>
      <p:sp>
        <p:nvSpPr>
          <p:cNvPr id="107532" name="Text Box 12"/>
          <p:cNvSpPr txBox="1">
            <a:spLocks noChangeArrowheads="1"/>
          </p:cNvSpPr>
          <p:nvPr/>
        </p:nvSpPr>
        <p:spPr bwMode="auto">
          <a:xfrm>
            <a:off x="5029200" y="3238500"/>
            <a:ext cx="2228850"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rtl="0" fontAlgn="base">
              <a:spcBef>
                <a:spcPct val="20000"/>
              </a:spcBef>
              <a:spcAft>
                <a:spcPct val="0"/>
              </a:spcAft>
              <a:buFontTx/>
              <a:buChar char="•"/>
            </a:pPr>
            <a:r>
              <a:rPr lang="en-US" b="1">
                <a:solidFill>
                  <a:srgbClr val="FFFFFF"/>
                </a:solidFill>
              </a:rPr>
              <a:t>    </a:t>
            </a:r>
            <a:r>
              <a:rPr lang="en-US" sz="2000" b="1">
                <a:solidFill>
                  <a:srgbClr val="FFFFFF"/>
                </a:solidFill>
              </a:rPr>
              <a:t>Abdominal pain</a:t>
            </a:r>
          </a:p>
          <a:p>
            <a:pPr algn="l" rtl="0" fontAlgn="base">
              <a:spcBef>
                <a:spcPct val="20000"/>
              </a:spcBef>
              <a:spcAft>
                <a:spcPct val="0"/>
              </a:spcAft>
              <a:buFontTx/>
              <a:buChar char="•"/>
            </a:pPr>
            <a:r>
              <a:rPr lang="en-US" sz="2000" b="1">
                <a:solidFill>
                  <a:srgbClr val="FFFFFF"/>
                </a:solidFill>
              </a:rPr>
              <a:t>    Vomiting</a:t>
            </a:r>
          </a:p>
          <a:p>
            <a:pPr algn="l" rtl="0" fontAlgn="base">
              <a:spcBef>
                <a:spcPct val="20000"/>
              </a:spcBef>
              <a:spcAft>
                <a:spcPct val="0"/>
              </a:spcAft>
              <a:buFontTx/>
              <a:buChar char="•"/>
            </a:pPr>
            <a:r>
              <a:rPr lang="en-US" sz="2000" b="1">
                <a:solidFill>
                  <a:srgbClr val="FFFFFF"/>
                </a:solidFill>
              </a:rPr>
              <a:t>    Constipation</a:t>
            </a:r>
          </a:p>
          <a:p>
            <a:pPr algn="l" rtl="0" fontAlgn="base">
              <a:spcBef>
                <a:spcPct val="20000"/>
              </a:spcBef>
              <a:spcAft>
                <a:spcPct val="0"/>
              </a:spcAft>
              <a:buFontTx/>
              <a:buChar char="•"/>
            </a:pPr>
            <a:r>
              <a:rPr lang="en-US" sz="2000" b="1">
                <a:solidFill>
                  <a:srgbClr val="FFFFFF"/>
                </a:solidFill>
              </a:rPr>
              <a:t>    Irritability</a:t>
            </a:r>
          </a:p>
          <a:p>
            <a:pPr algn="l" rtl="0" fontAlgn="base">
              <a:spcBef>
                <a:spcPct val="50000"/>
              </a:spcBef>
              <a:spcAft>
                <a:spcPct val="0"/>
              </a:spcAft>
            </a:pPr>
            <a:endParaRPr lang="en-US" sz="2000">
              <a:solidFill>
                <a:srgbClr val="FFFFFF"/>
              </a:solidFill>
            </a:endParaRPr>
          </a:p>
        </p:txBody>
      </p:sp>
    </p:spTree>
    <p:extLst>
      <p:ext uri="{BB962C8B-B14F-4D97-AF65-F5344CB8AC3E}">
        <p14:creationId xmlns:p14="http://schemas.microsoft.com/office/powerpoint/2010/main" val="1914785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657350" y="685800"/>
            <a:ext cx="5829300" cy="990600"/>
          </a:xfrm>
        </p:spPr>
        <p:txBody>
          <a:bodyPr/>
          <a:lstStyle/>
          <a:p>
            <a:r>
              <a:rPr lang="en-US" dirty="0"/>
              <a:t>Typical Celiac Disease</a:t>
            </a:r>
          </a:p>
        </p:txBody>
      </p:sp>
      <p:sp>
        <p:nvSpPr>
          <p:cNvPr id="7" name="Slide Number Placeholder 4"/>
          <p:cNvSpPr>
            <a:spLocks noGrp="1"/>
          </p:cNvSpPr>
          <p:nvPr>
            <p:ph type="sldNum" sz="quarter" idx="12"/>
          </p:nvPr>
        </p:nvSpPr>
        <p:spPr/>
        <p:txBody>
          <a:bodyPr/>
          <a:lstStyle/>
          <a:p>
            <a:fld id="{80326D6E-7273-4948-8BFA-1888A9473018}" type="slidenum">
              <a:rPr lang="en-US">
                <a:solidFill>
                  <a:srgbClr val="FFFFFF"/>
                </a:solidFill>
              </a:rPr>
              <a:pPr/>
              <a:t>56</a:t>
            </a:fld>
            <a:endParaRPr lang="en-US">
              <a:solidFill>
                <a:srgbClr val="FFFFFF"/>
              </a:solidFill>
            </a:endParaRPr>
          </a:p>
        </p:txBody>
      </p:sp>
      <p:pic>
        <p:nvPicPr>
          <p:cNvPr id="12596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1072" y="1600200"/>
            <a:ext cx="2002631" cy="4191000"/>
          </a:xfrm>
          <a:prstGeom prst="rect">
            <a:avLst/>
          </a:prstGeom>
          <a:noFill/>
          <a:ln w="381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96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7922" y="1600200"/>
            <a:ext cx="2002631" cy="4191000"/>
          </a:xfrm>
          <a:prstGeom prst="rect">
            <a:avLst/>
          </a:prstGeom>
          <a:noFill/>
          <a:ln w="381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522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04" name="Rectangle 12"/>
          <p:cNvSpPr>
            <a:spLocks noGrp="1" noChangeArrowheads="1"/>
          </p:cNvSpPr>
          <p:nvPr>
            <p:ph type="title"/>
          </p:nvPr>
        </p:nvSpPr>
        <p:spPr>
          <a:xfrm>
            <a:off x="1143000" y="762000"/>
            <a:ext cx="6858000" cy="990600"/>
          </a:xfrm>
        </p:spPr>
        <p:txBody>
          <a:bodyPr>
            <a:normAutofit fontScale="90000"/>
          </a:bodyPr>
          <a:lstStyle/>
          <a:p>
            <a:r>
              <a:rPr lang="en-US" dirty="0"/>
              <a:t>Non Gastrointestinal </a:t>
            </a:r>
            <a:br>
              <a:rPr lang="en-US" dirty="0"/>
            </a:br>
            <a:r>
              <a:rPr lang="en-US" dirty="0"/>
              <a:t>Manifestations</a:t>
            </a:r>
          </a:p>
        </p:txBody>
      </p:sp>
      <p:sp>
        <p:nvSpPr>
          <p:cNvPr id="110605" name="Rectangle 13"/>
          <p:cNvSpPr>
            <a:spLocks noGrp="1" noChangeArrowheads="1"/>
          </p:cNvSpPr>
          <p:nvPr>
            <p:ph idx="1"/>
          </p:nvPr>
        </p:nvSpPr>
        <p:spPr>
          <a:xfrm>
            <a:off x="1485900" y="2209803"/>
            <a:ext cx="6172200" cy="3565525"/>
          </a:xfrm>
        </p:spPr>
        <p:txBody>
          <a:bodyPr/>
          <a:lstStyle/>
          <a:p>
            <a:pPr>
              <a:spcBef>
                <a:spcPct val="50000"/>
              </a:spcBef>
              <a:buFontTx/>
              <a:buNone/>
            </a:pPr>
            <a:endParaRPr lang="en-US" dirty="0"/>
          </a:p>
          <a:p>
            <a:r>
              <a:rPr lang="en-US" sz="2000" dirty="0"/>
              <a:t>Dermatitis </a:t>
            </a:r>
            <a:r>
              <a:rPr lang="en-US" sz="2000" dirty="0" err="1"/>
              <a:t>Herpetiformis</a:t>
            </a:r>
            <a:endParaRPr lang="en-US" sz="2000" dirty="0"/>
          </a:p>
          <a:p>
            <a:r>
              <a:rPr lang="en-US" sz="2000" dirty="0"/>
              <a:t>Dental enamel hypoplasia </a:t>
            </a:r>
          </a:p>
          <a:p>
            <a:pPr>
              <a:buFontTx/>
              <a:buNone/>
            </a:pPr>
            <a:r>
              <a:rPr lang="en-US" sz="2000" dirty="0"/>
              <a:t>     of permanent teeth</a:t>
            </a:r>
          </a:p>
          <a:p>
            <a:r>
              <a:rPr lang="en-US" sz="2000" dirty="0"/>
              <a:t>Osteopenia/Osteoporosis</a:t>
            </a:r>
          </a:p>
          <a:p>
            <a:r>
              <a:rPr lang="en-US" sz="2000" dirty="0"/>
              <a:t>Short Stature</a:t>
            </a:r>
          </a:p>
          <a:p>
            <a:r>
              <a:rPr lang="en-US" sz="2000" dirty="0"/>
              <a:t>Delayed Puberty</a:t>
            </a:r>
          </a:p>
        </p:txBody>
      </p:sp>
      <p:sp>
        <p:nvSpPr>
          <p:cNvPr id="9" name="Slide Number Placeholder 5"/>
          <p:cNvSpPr>
            <a:spLocks noGrp="1"/>
          </p:cNvSpPr>
          <p:nvPr>
            <p:ph type="sldNum" sz="quarter" idx="12"/>
          </p:nvPr>
        </p:nvSpPr>
        <p:spPr/>
        <p:txBody>
          <a:bodyPr/>
          <a:lstStyle/>
          <a:p>
            <a:fld id="{0BEF6C0E-94C7-478B-A794-1C51D4CD6943}" type="slidenum">
              <a:rPr lang="en-US">
                <a:solidFill>
                  <a:srgbClr val="FFFFFF"/>
                </a:solidFill>
              </a:rPr>
              <a:pPr/>
              <a:t>57</a:t>
            </a:fld>
            <a:endParaRPr lang="en-US">
              <a:solidFill>
                <a:srgbClr val="FFFFFF"/>
              </a:solidFill>
            </a:endParaRPr>
          </a:p>
        </p:txBody>
      </p:sp>
      <p:sp>
        <p:nvSpPr>
          <p:cNvPr id="110606" name="Text Box 14"/>
          <p:cNvSpPr txBox="1">
            <a:spLocks noChangeArrowheads="1"/>
          </p:cNvSpPr>
          <p:nvPr/>
        </p:nvSpPr>
        <p:spPr bwMode="auto">
          <a:xfrm>
            <a:off x="4514850" y="2746375"/>
            <a:ext cx="3657600"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rtl="0" fontAlgn="base">
              <a:lnSpc>
                <a:spcPct val="90000"/>
              </a:lnSpc>
              <a:spcBef>
                <a:spcPct val="20000"/>
              </a:spcBef>
              <a:spcAft>
                <a:spcPct val="0"/>
              </a:spcAft>
              <a:buFontTx/>
              <a:buChar char="•"/>
            </a:pPr>
            <a:r>
              <a:rPr lang="en-US" sz="2000" b="1">
                <a:solidFill>
                  <a:srgbClr val="FFFFFF"/>
                </a:solidFill>
              </a:rPr>
              <a:t>    Iron-deficient anemia </a:t>
            </a:r>
          </a:p>
          <a:p>
            <a:pPr algn="l" rtl="0" fontAlgn="base">
              <a:lnSpc>
                <a:spcPct val="90000"/>
              </a:lnSpc>
              <a:spcBef>
                <a:spcPct val="20000"/>
              </a:spcBef>
              <a:spcAft>
                <a:spcPct val="0"/>
              </a:spcAft>
            </a:pPr>
            <a:r>
              <a:rPr lang="en-US" sz="2000" b="1">
                <a:solidFill>
                  <a:srgbClr val="FFFFFF"/>
                </a:solidFill>
              </a:rPr>
              <a:t>     resistant to oral Fe</a:t>
            </a:r>
          </a:p>
          <a:p>
            <a:pPr algn="l" rtl="0" fontAlgn="base">
              <a:lnSpc>
                <a:spcPct val="90000"/>
              </a:lnSpc>
              <a:spcBef>
                <a:spcPct val="20000"/>
              </a:spcBef>
              <a:spcAft>
                <a:spcPct val="0"/>
              </a:spcAft>
              <a:buFontTx/>
              <a:buChar char="•"/>
            </a:pPr>
            <a:r>
              <a:rPr lang="en-US" sz="2000" b="1">
                <a:solidFill>
                  <a:srgbClr val="FFFFFF"/>
                </a:solidFill>
              </a:rPr>
              <a:t>    Hepatitis</a:t>
            </a:r>
          </a:p>
          <a:p>
            <a:pPr algn="l" rtl="0" fontAlgn="base">
              <a:lnSpc>
                <a:spcPct val="90000"/>
              </a:lnSpc>
              <a:spcBef>
                <a:spcPct val="20000"/>
              </a:spcBef>
              <a:spcAft>
                <a:spcPct val="0"/>
              </a:spcAft>
              <a:buFontTx/>
              <a:buChar char="•"/>
            </a:pPr>
            <a:r>
              <a:rPr lang="en-US" sz="2000" b="1">
                <a:solidFill>
                  <a:srgbClr val="FFFFFF"/>
                </a:solidFill>
              </a:rPr>
              <a:t>    Arthritis</a:t>
            </a:r>
          </a:p>
          <a:p>
            <a:pPr algn="l" rtl="0" fontAlgn="base">
              <a:lnSpc>
                <a:spcPct val="90000"/>
              </a:lnSpc>
              <a:spcBef>
                <a:spcPct val="20000"/>
              </a:spcBef>
              <a:spcAft>
                <a:spcPct val="0"/>
              </a:spcAft>
              <a:buFontTx/>
              <a:buChar char="•"/>
            </a:pPr>
            <a:r>
              <a:rPr lang="en-US" sz="2000" b="1">
                <a:solidFill>
                  <a:srgbClr val="FFFFFF"/>
                </a:solidFill>
              </a:rPr>
              <a:t>    Epilepsy with occipital </a:t>
            </a:r>
          </a:p>
          <a:p>
            <a:pPr algn="l" rtl="0" fontAlgn="base">
              <a:lnSpc>
                <a:spcPct val="90000"/>
              </a:lnSpc>
              <a:spcBef>
                <a:spcPct val="20000"/>
              </a:spcBef>
              <a:spcAft>
                <a:spcPct val="0"/>
              </a:spcAft>
            </a:pPr>
            <a:r>
              <a:rPr lang="en-US" sz="2000" b="1">
                <a:solidFill>
                  <a:srgbClr val="FFFFFF"/>
                </a:solidFill>
              </a:rPr>
              <a:t>     calcifications</a:t>
            </a:r>
          </a:p>
          <a:p>
            <a:pPr algn="l" rtl="0" fontAlgn="base">
              <a:spcBef>
                <a:spcPct val="50000"/>
              </a:spcBef>
              <a:spcAft>
                <a:spcPct val="0"/>
              </a:spcAft>
            </a:pPr>
            <a:endParaRPr lang="en-US" sz="2000">
              <a:solidFill>
                <a:srgbClr val="FFFFFF"/>
              </a:solidFill>
            </a:endParaRPr>
          </a:p>
        </p:txBody>
      </p:sp>
      <p:sp>
        <p:nvSpPr>
          <p:cNvPr id="110607" name="Text Box 15"/>
          <p:cNvSpPr txBox="1">
            <a:spLocks noChangeArrowheads="1"/>
          </p:cNvSpPr>
          <p:nvPr/>
        </p:nvSpPr>
        <p:spPr bwMode="auto">
          <a:xfrm>
            <a:off x="1143000" y="1997079"/>
            <a:ext cx="6858000" cy="1135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0" fontAlgn="base">
              <a:lnSpc>
                <a:spcPct val="85000"/>
              </a:lnSpc>
              <a:spcBef>
                <a:spcPct val="50000"/>
              </a:spcBef>
              <a:spcAft>
                <a:spcPct val="0"/>
              </a:spcAft>
            </a:pPr>
            <a:r>
              <a:rPr lang="en-US" sz="2400" b="1">
                <a:solidFill>
                  <a:srgbClr val="FFFFFF"/>
                </a:solidFill>
              </a:rPr>
              <a:t>Most common age of presentation: older child to adult</a:t>
            </a:r>
          </a:p>
          <a:p>
            <a:pPr algn="ctr" rtl="0" fontAlgn="base">
              <a:spcBef>
                <a:spcPct val="50000"/>
              </a:spcBef>
              <a:spcAft>
                <a:spcPct val="0"/>
              </a:spcAft>
            </a:pPr>
            <a:endParaRPr lang="en-US">
              <a:solidFill>
                <a:srgbClr val="FFFFFF"/>
              </a:solidFill>
            </a:endParaRPr>
          </a:p>
        </p:txBody>
      </p:sp>
      <p:sp>
        <p:nvSpPr>
          <p:cNvPr id="110609" name="Text Box 17"/>
          <p:cNvSpPr txBox="1">
            <a:spLocks noChangeArrowheads="1"/>
          </p:cNvSpPr>
          <p:nvPr/>
        </p:nvSpPr>
        <p:spPr bwMode="auto">
          <a:xfrm>
            <a:off x="4800600" y="6121400"/>
            <a:ext cx="3200400" cy="68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rtl="0" fontAlgn="base">
              <a:lnSpc>
                <a:spcPct val="85000"/>
              </a:lnSpc>
              <a:spcBef>
                <a:spcPct val="50000"/>
              </a:spcBef>
              <a:spcAft>
                <a:spcPct val="0"/>
              </a:spcAft>
            </a:pPr>
            <a:r>
              <a:rPr lang="en-US" sz="1200" b="1">
                <a:solidFill>
                  <a:srgbClr val="FFFFFF"/>
                </a:solidFill>
              </a:rPr>
              <a:t>Listed in descending order of strength of evidence</a:t>
            </a:r>
          </a:p>
          <a:p>
            <a:pPr algn="l" rtl="0" fontAlgn="base">
              <a:spcBef>
                <a:spcPct val="50000"/>
              </a:spcBef>
              <a:spcAft>
                <a:spcPct val="0"/>
              </a:spcAft>
            </a:pPr>
            <a:endParaRPr lang="en-US" sz="1200">
              <a:solidFill>
                <a:srgbClr val="FFFFFF"/>
              </a:solidFill>
            </a:endParaRPr>
          </a:p>
        </p:txBody>
      </p:sp>
    </p:spTree>
    <p:extLst>
      <p:ext uri="{BB962C8B-B14F-4D97-AF65-F5344CB8AC3E}">
        <p14:creationId xmlns:p14="http://schemas.microsoft.com/office/powerpoint/2010/main" val="1463283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dirty="0"/>
              <a:t>Dermatitis </a:t>
            </a:r>
            <a:r>
              <a:rPr lang="en-US" dirty="0" err="1"/>
              <a:t>herpetiformis</a:t>
            </a:r>
            <a:endParaRPr lang="en-US" dirty="0"/>
          </a:p>
        </p:txBody>
      </p:sp>
      <p:graphicFrame>
        <p:nvGraphicFramePr>
          <p:cNvPr id="174083" name="Object 3"/>
          <p:cNvGraphicFramePr>
            <a:graphicFrameLocks noGrp="1" noChangeAspect="1"/>
          </p:cNvGraphicFramePr>
          <p:nvPr>
            <p:ph sz="half" idx="1"/>
          </p:nvPr>
        </p:nvGraphicFramePr>
        <p:xfrm>
          <a:off x="1884760" y="2698754"/>
          <a:ext cx="2700338" cy="2517775"/>
        </p:xfrm>
        <a:graphic>
          <a:graphicData uri="http://schemas.openxmlformats.org/presentationml/2006/ole">
            <mc:AlternateContent xmlns:mc="http://schemas.openxmlformats.org/markup-compatibility/2006">
              <mc:Choice xmlns:v="urn:schemas-microsoft-com:vml" Requires="v">
                <p:oleObj spid="_x0000_s1028" name="Image" r:id="rId4" imgW="3758730" imgH="2628571" progId="PhotoshopElements.Image.2">
                  <p:embed/>
                </p:oleObj>
              </mc:Choice>
              <mc:Fallback>
                <p:oleObj name="Image" r:id="rId4" imgW="3758730" imgH="2628571" progId="PhotoshopElements.Image.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4760" y="2698754"/>
                        <a:ext cx="2700338" cy="251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084" name="Object 4"/>
          <p:cNvGraphicFramePr>
            <a:graphicFrameLocks noGrp="1" noChangeAspect="1"/>
          </p:cNvGraphicFramePr>
          <p:nvPr>
            <p:ph sz="half" idx="2"/>
          </p:nvPr>
        </p:nvGraphicFramePr>
        <p:xfrm>
          <a:off x="4705350" y="2552700"/>
          <a:ext cx="2876550" cy="2590800"/>
        </p:xfrm>
        <a:graphic>
          <a:graphicData uri="http://schemas.openxmlformats.org/presentationml/2006/ole">
            <mc:AlternateContent xmlns:mc="http://schemas.openxmlformats.org/markup-compatibility/2006">
              <mc:Choice xmlns:v="urn:schemas-microsoft-com:vml" Requires="v">
                <p:oleObj spid="_x0000_s1029" name="Image" r:id="rId6" imgW="3834921" imgH="2590476" progId="PhotoshopElements.Image.2">
                  <p:embed/>
                </p:oleObj>
              </mc:Choice>
              <mc:Fallback>
                <p:oleObj name="Image" r:id="rId6" imgW="3834921" imgH="2590476" progId="PhotoshopElements.Image.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5350" y="2552700"/>
                        <a:ext cx="287655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Slide Number Placeholder 6"/>
          <p:cNvSpPr>
            <a:spLocks noGrp="1"/>
          </p:cNvSpPr>
          <p:nvPr>
            <p:ph type="sldNum" sz="quarter" idx="12"/>
          </p:nvPr>
        </p:nvSpPr>
        <p:spPr/>
        <p:txBody>
          <a:bodyPr/>
          <a:lstStyle/>
          <a:p>
            <a:fld id="{3A5049A0-AB63-424F-A5E1-50DEBD0B6C35}" type="slidenum">
              <a:rPr lang="en-US">
                <a:solidFill>
                  <a:srgbClr val="FFFFFF"/>
                </a:solidFill>
              </a:rPr>
              <a:pPr/>
              <a:t>58</a:t>
            </a:fld>
            <a:endParaRPr lang="en-US">
              <a:solidFill>
                <a:srgbClr val="FFFFFF"/>
              </a:solidFill>
            </a:endParaRPr>
          </a:p>
        </p:txBody>
      </p:sp>
    </p:spTree>
    <p:extLst>
      <p:ext uri="{BB962C8B-B14F-4D97-AF65-F5344CB8AC3E}">
        <p14:creationId xmlns:p14="http://schemas.microsoft.com/office/powerpoint/2010/main" val="15747509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9" name="Rectangle 3"/>
          <p:cNvSpPr>
            <a:spLocks noGrp="1" noChangeArrowheads="1"/>
          </p:cNvSpPr>
          <p:nvPr>
            <p:ph type="title"/>
          </p:nvPr>
        </p:nvSpPr>
        <p:spPr>
          <a:xfrm>
            <a:off x="1543050" y="533400"/>
            <a:ext cx="6057900" cy="990600"/>
          </a:xfrm>
          <a:noFill/>
          <a:ln/>
        </p:spPr>
        <p:txBody>
          <a:bodyPr/>
          <a:lstStyle/>
          <a:p>
            <a:r>
              <a:rPr lang="en-US" dirty="0"/>
              <a:t>3 – Asymptomatic</a:t>
            </a:r>
          </a:p>
        </p:txBody>
      </p:sp>
      <p:sp>
        <p:nvSpPr>
          <p:cNvPr id="121858" name="Rectangle 2"/>
          <p:cNvSpPr>
            <a:spLocks noGrp="1" noChangeArrowheads="1"/>
          </p:cNvSpPr>
          <p:nvPr>
            <p:ph idx="1"/>
          </p:nvPr>
        </p:nvSpPr>
        <p:spPr>
          <a:xfrm>
            <a:off x="1428750" y="2327280"/>
            <a:ext cx="6457950" cy="3235325"/>
          </a:xfrm>
        </p:spPr>
        <p:txBody>
          <a:bodyPr>
            <a:normAutofit fontScale="92500" lnSpcReduction="20000"/>
          </a:bodyPr>
          <a:lstStyle/>
          <a:p>
            <a:pPr>
              <a:lnSpc>
                <a:spcPct val="90000"/>
              </a:lnSpc>
            </a:pPr>
            <a:r>
              <a:rPr lang="en-US" sz="2400" u="sng" dirty="0">
                <a:solidFill>
                  <a:schemeClr val="tx2"/>
                </a:solidFill>
              </a:rPr>
              <a:t>Silent: </a:t>
            </a:r>
            <a:br>
              <a:rPr lang="en-US" sz="2400" u="sng" dirty="0">
                <a:solidFill>
                  <a:schemeClr val="tx2"/>
                </a:solidFill>
              </a:rPr>
            </a:br>
            <a:r>
              <a:rPr lang="en-US" sz="2400" i="1" dirty="0">
                <a:solidFill>
                  <a:schemeClr val="tx2"/>
                </a:solidFill>
              </a:rPr>
              <a:t>No or minimal symptoms, “damaged” mucosa and </a:t>
            </a:r>
          </a:p>
          <a:p>
            <a:pPr>
              <a:lnSpc>
                <a:spcPct val="90000"/>
              </a:lnSpc>
              <a:buFontTx/>
              <a:buNone/>
            </a:pPr>
            <a:r>
              <a:rPr lang="en-US" sz="2400" i="1" dirty="0">
                <a:solidFill>
                  <a:schemeClr val="tx2"/>
                </a:solidFill>
              </a:rPr>
              <a:t>    positive serology</a:t>
            </a:r>
            <a:r>
              <a:rPr lang="en-US" sz="2400" u="sng" dirty="0">
                <a:solidFill>
                  <a:srgbClr val="FFFF66"/>
                </a:solidFill>
              </a:rPr>
              <a:t/>
            </a:r>
            <a:br>
              <a:rPr lang="en-US" sz="2400" u="sng" dirty="0">
                <a:solidFill>
                  <a:srgbClr val="FFFF66"/>
                </a:solidFill>
              </a:rPr>
            </a:br>
            <a:endParaRPr lang="en-US" sz="1600" u="sng" dirty="0">
              <a:solidFill>
                <a:srgbClr val="FFFF66"/>
              </a:solidFill>
            </a:endParaRPr>
          </a:p>
          <a:p>
            <a:pPr>
              <a:lnSpc>
                <a:spcPct val="90000"/>
              </a:lnSpc>
              <a:buFontTx/>
              <a:buNone/>
            </a:pPr>
            <a:r>
              <a:rPr lang="en-US" sz="2000" dirty="0"/>
              <a:t>		</a:t>
            </a:r>
            <a:r>
              <a:rPr lang="en-US" sz="2400" dirty="0"/>
              <a:t>Identified by screening asymptomatic individuals   </a:t>
            </a:r>
          </a:p>
          <a:p>
            <a:pPr>
              <a:lnSpc>
                <a:spcPct val="90000"/>
              </a:lnSpc>
              <a:buFontTx/>
              <a:buNone/>
            </a:pPr>
            <a:r>
              <a:rPr lang="en-US" sz="2400" dirty="0"/>
              <a:t>    		from groups at risk such:</a:t>
            </a:r>
          </a:p>
          <a:p>
            <a:pPr>
              <a:lnSpc>
                <a:spcPct val="90000"/>
              </a:lnSpc>
              <a:buFontTx/>
              <a:buNone/>
            </a:pPr>
            <a:endParaRPr lang="en-US" sz="1600" dirty="0"/>
          </a:p>
          <a:p>
            <a:pPr lvl="3">
              <a:lnSpc>
                <a:spcPct val="90000"/>
              </a:lnSpc>
            </a:pPr>
            <a:r>
              <a:rPr lang="en-US" dirty="0"/>
              <a:t>First degree relatives</a:t>
            </a:r>
          </a:p>
          <a:p>
            <a:pPr lvl="3">
              <a:lnSpc>
                <a:spcPct val="90000"/>
              </a:lnSpc>
            </a:pPr>
            <a:r>
              <a:rPr lang="en-US" dirty="0"/>
              <a:t>Down syndrome patients</a:t>
            </a:r>
          </a:p>
          <a:p>
            <a:pPr lvl="3">
              <a:lnSpc>
                <a:spcPct val="90000"/>
              </a:lnSpc>
            </a:pPr>
            <a:r>
              <a:rPr lang="en-US" dirty="0"/>
              <a:t>Type 1 diabetes patients, etc.</a:t>
            </a:r>
          </a:p>
        </p:txBody>
      </p:sp>
      <p:sp>
        <p:nvSpPr>
          <p:cNvPr id="10" name="Slide Number Placeholder 5"/>
          <p:cNvSpPr>
            <a:spLocks noGrp="1"/>
          </p:cNvSpPr>
          <p:nvPr>
            <p:ph type="sldNum" sz="quarter" idx="12"/>
          </p:nvPr>
        </p:nvSpPr>
        <p:spPr/>
        <p:txBody>
          <a:bodyPr/>
          <a:lstStyle/>
          <a:p>
            <a:fld id="{EE3680FE-E205-43B9-9D8B-8B9A0D5275BD}" type="slidenum">
              <a:rPr lang="en-US">
                <a:solidFill>
                  <a:srgbClr val="FFFFFF"/>
                </a:solidFill>
              </a:rPr>
              <a:pPr/>
              <a:t>59</a:t>
            </a:fld>
            <a:endParaRPr lang="en-US">
              <a:solidFill>
                <a:srgbClr val="FFFFFF"/>
              </a:solidFill>
            </a:endParaRPr>
          </a:p>
        </p:txBody>
      </p:sp>
      <p:sp>
        <p:nvSpPr>
          <p:cNvPr id="121860" name="Text Box 4"/>
          <p:cNvSpPr txBox="1">
            <a:spLocks noChangeArrowheads="1"/>
          </p:cNvSpPr>
          <p:nvPr/>
        </p:nvSpPr>
        <p:spPr bwMode="auto">
          <a:xfrm>
            <a:off x="1714502" y="1663701"/>
            <a:ext cx="772224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en-US" sz="3200" b="1">
                <a:solidFill>
                  <a:srgbClr val="FFFFFF"/>
                </a:solidFill>
              </a:rPr>
              <a:t>Silent			  			Latent</a:t>
            </a:r>
          </a:p>
        </p:txBody>
      </p:sp>
      <p:sp>
        <p:nvSpPr>
          <p:cNvPr id="121861" name="Line 5"/>
          <p:cNvSpPr>
            <a:spLocks noChangeShapeType="1"/>
          </p:cNvSpPr>
          <p:nvPr/>
        </p:nvSpPr>
        <p:spPr bwMode="auto">
          <a:xfrm flipH="1">
            <a:off x="2286000" y="1371600"/>
            <a:ext cx="2114550" cy="300038"/>
          </a:xfrm>
          <a:prstGeom prst="line">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
        <p:nvSpPr>
          <p:cNvPr id="121862" name="Line 6"/>
          <p:cNvSpPr>
            <a:spLocks noChangeShapeType="1"/>
          </p:cNvSpPr>
          <p:nvPr/>
        </p:nvSpPr>
        <p:spPr bwMode="auto">
          <a:xfrm>
            <a:off x="4400550" y="1371600"/>
            <a:ext cx="2457450" cy="300038"/>
          </a:xfrm>
          <a:prstGeom prst="line">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
        <p:nvSpPr>
          <p:cNvPr id="121865" name="Line 9"/>
          <p:cNvSpPr>
            <a:spLocks noChangeShapeType="1"/>
          </p:cNvSpPr>
          <p:nvPr/>
        </p:nvSpPr>
        <p:spPr bwMode="auto">
          <a:xfrm>
            <a:off x="1600200" y="2209800"/>
            <a:ext cx="6057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fontAlgn="base">
              <a:spcBef>
                <a:spcPct val="0"/>
              </a:spcBef>
              <a:spcAft>
                <a:spcPct val="0"/>
              </a:spcAft>
            </a:pPr>
            <a:endParaRPr lang="en-US" sz="4000">
              <a:solidFill>
                <a:srgbClr val="FFFFFF"/>
              </a:solidFill>
            </a:endParaRPr>
          </a:p>
        </p:txBody>
      </p:sp>
    </p:spTree>
    <p:extLst>
      <p:ext uri="{BB962C8B-B14F-4D97-AF65-F5344CB8AC3E}">
        <p14:creationId xmlns:p14="http://schemas.microsoft.com/office/powerpoint/2010/main" val="1115620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idx="4294967295"/>
          </p:nvPr>
        </p:nvSpPr>
        <p:spPr/>
        <p:txBody>
          <a:bodyPr/>
          <a:lstStyle/>
          <a:p>
            <a:pPr eaLnBrk="1" hangingPunct="1"/>
            <a:r>
              <a:rPr lang="en-US" dirty="0" smtClean="0"/>
              <a:t>Mechanism of Diarrhea</a:t>
            </a:r>
          </a:p>
        </p:txBody>
      </p:sp>
      <p:sp>
        <p:nvSpPr>
          <p:cNvPr id="8195" name="Content Placeholder 3"/>
          <p:cNvSpPr>
            <a:spLocks noGrp="1"/>
          </p:cNvSpPr>
          <p:nvPr>
            <p:ph sz="quarter" idx="4294967295"/>
          </p:nvPr>
        </p:nvSpPr>
        <p:spPr>
          <a:xfrm>
            <a:off x="1369220" y="1527175"/>
            <a:ext cx="6378179" cy="4572000"/>
          </a:xfrm>
        </p:spPr>
        <p:txBody>
          <a:bodyPr/>
          <a:lstStyle/>
          <a:p>
            <a:pPr marL="0" indent="0">
              <a:buClr>
                <a:schemeClr val="tx2"/>
              </a:buClr>
              <a:buNone/>
            </a:pPr>
            <a:r>
              <a:rPr lang="en-US" dirty="0" smtClean="0"/>
              <a:t>Osmotic</a:t>
            </a:r>
          </a:p>
          <a:p>
            <a:pPr marL="0" indent="0">
              <a:buClr>
                <a:schemeClr val="tx2"/>
              </a:buClr>
              <a:buNone/>
            </a:pPr>
            <a:r>
              <a:rPr lang="en-US" dirty="0" smtClean="0"/>
              <a:t>Secretory</a:t>
            </a:r>
          </a:p>
          <a:p>
            <a:pPr marL="0" indent="0">
              <a:buClr>
                <a:schemeClr val="tx2"/>
              </a:buClr>
              <a:buNone/>
            </a:pPr>
            <a:r>
              <a:rPr lang="en-US" dirty="0" smtClean="0"/>
              <a:t>Exudative </a:t>
            </a:r>
          </a:p>
          <a:p>
            <a:pPr marL="0" indent="0">
              <a:buClr>
                <a:schemeClr val="tx2"/>
              </a:buClr>
              <a:buNone/>
            </a:pPr>
            <a:r>
              <a:rPr lang="en-US" dirty="0" smtClean="0"/>
              <a:t>Motility disorders</a:t>
            </a:r>
          </a:p>
          <a:p>
            <a:pPr marL="0" indent="0">
              <a:buClr>
                <a:schemeClr val="tx2"/>
              </a:buClr>
              <a:buNone/>
            </a:pPr>
            <a:endParaRPr lang="en-US" dirty="0"/>
          </a:p>
          <a:p>
            <a:pPr marL="0" indent="0">
              <a:buClr>
                <a:schemeClr val="tx2"/>
              </a:buClr>
              <a:buNone/>
            </a:pPr>
            <a:r>
              <a:rPr lang="en-US" dirty="0" smtClean="0">
                <a:solidFill>
                  <a:srgbClr val="C00000"/>
                </a:solidFill>
              </a:rPr>
              <a:t>Infective diarrhea which can presented by bloody stool and high grade fever , and need to be taken seriously especially </a:t>
            </a:r>
            <a:r>
              <a:rPr lang="en-US" dirty="0" err="1" smtClean="0">
                <a:solidFill>
                  <a:srgbClr val="C00000"/>
                </a:solidFill>
              </a:rPr>
              <a:t>shiglla</a:t>
            </a:r>
            <a:r>
              <a:rPr lang="en-US" dirty="0" smtClean="0">
                <a:solidFill>
                  <a:srgbClr val="C00000"/>
                </a:solidFill>
              </a:rPr>
              <a:t> , </a:t>
            </a:r>
            <a:r>
              <a:rPr lang="en-US" dirty="0" err="1" smtClean="0">
                <a:solidFill>
                  <a:srgbClr val="C00000"/>
                </a:solidFill>
              </a:rPr>
              <a:t>E.Coli</a:t>
            </a:r>
            <a:r>
              <a:rPr lang="en-US" dirty="0" smtClean="0">
                <a:solidFill>
                  <a:srgbClr val="C00000"/>
                </a:solidFill>
              </a:rPr>
              <a:t> (</a:t>
            </a:r>
            <a:r>
              <a:rPr lang="en-US" sz="2000" dirty="0" smtClean="0">
                <a:solidFill>
                  <a:srgbClr val="C00000"/>
                </a:solidFill>
              </a:rPr>
              <a:t>hemorrhagic strain </a:t>
            </a:r>
            <a:r>
              <a:rPr lang="en-US" dirty="0" smtClean="0">
                <a:solidFill>
                  <a:srgbClr val="C00000"/>
                </a:solidFill>
              </a:rPr>
              <a:t>), salmonella ,,</a:t>
            </a:r>
          </a:p>
          <a:p>
            <a:pPr marL="0" indent="0">
              <a:buClr>
                <a:schemeClr val="tx2"/>
              </a:buClr>
              <a:buNone/>
            </a:pPr>
            <a:endParaRPr lang="en-US" dirty="0" smtClean="0">
              <a:solidFill>
                <a:srgbClr val="C00000"/>
              </a:solidFill>
            </a:endParaRPr>
          </a:p>
          <a:p>
            <a:pPr eaLnBrk="1" hangingPunct="1"/>
            <a:endParaRPr lang="en-US" dirty="0" smtClean="0">
              <a:solidFill>
                <a:srgbClr val="C00000"/>
              </a:solidFill>
            </a:endParaRPr>
          </a:p>
        </p:txBody>
      </p:sp>
    </p:spTree>
    <p:extLst>
      <p:ext uri="{BB962C8B-B14F-4D97-AF65-F5344CB8AC3E}">
        <p14:creationId xmlns:p14="http://schemas.microsoft.com/office/powerpoint/2010/main" val="15408597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Relatives</a:t>
            </a:r>
          </a:p>
        </p:txBody>
      </p:sp>
      <p:sp>
        <p:nvSpPr>
          <p:cNvPr id="136195" name="Rectangle 3"/>
          <p:cNvSpPr>
            <a:spLocks noGrp="1" noChangeArrowheads="1"/>
          </p:cNvSpPr>
          <p:nvPr>
            <p:ph idx="1"/>
          </p:nvPr>
        </p:nvSpPr>
        <p:spPr>
          <a:xfrm>
            <a:off x="1714500" y="2514605"/>
            <a:ext cx="5829300" cy="3565525"/>
          </a:xfrm>
        </p:spPr>
        <p:txBody>
          <a:bodyPr>
            <a:normAutofit fontScale="92500"/>
          </a:bodyPr>
          <a:lstStyle/>
          <a:p>
            <a:pPr>
              <a:spcBef>
                <a:spcPct val="0"/>
              </a:spcBef>
              <a:spcAft>
                <a:spcPct val="50000"/>
              </a:spcAft>
              <a:tabLst>
                <a:tab pos="5022850" algn="l"/>
              </a:tabLst>
            </a:pPr>
            <a:r>
              <a:rPr lang="en-US" dirty="0"/>
              <a:t>Healthy population: 	1:133</a:t>
            </a:r>
          </a:p>
          <a:p>
            <a:pPr>
              <a:spcBef>
                <a:spcPct val="0"/>
              </a:spcBef>
              <a:spcAft>
                <a:spcPct val="50000"/>
              </a:spcAft>
              <a:tabLst>
                <a:tab pos="5022850" algn="l"/>
              </a:tabLst>
            </a:pPr>
            <a:r>
              <a:rPr lang="en-US" dirty="0"/>
              <a:t>1st degree relatives: 	1:18 to 1:22</a:t>
            </a:r>
          </a:p>
          <a:p>
            <a:pPr>
              <a:spcBef>
                <a:spcPct val="0"/>
              </a:spcBef>
              <a:spcAft>
                <a:spcPct val="50000"/>
              </a:spcAft>
              <a:tabLst>
                <a:tab pos="5022850" algn="l"/>
              </a:tabLst>
            </a:pPr>
            <a:r>
              <a:rPr lang="en-US" dirty="0"/>
              <a:t>2nd degree relatives: 	1:24 to 1:39</a:t>
            </a:r>
          </a:p>
        </p:txBody>
      </p:sp>
      <p:sp>
        <p:nvSpPr>
          <p:cNvPr id="7" name="Slide Number Placeholder 5"/>
          <p:cNvSpPr>
            <a:spLocks noGrp="1"/>
          </p:cNvSpPr>
          <p:nvPr>
            <p:ph type="sldNum" sz="quarter" idx="12"/>
          </p:nvPr>
        </p:nvSpPr>
        <p:spPr/>
        <p:txBody>
          <a:bodyPr/>
          <a:lstStyle/>
          <a:p>
            <a:fld id="{CE2FD231-5484-464B-8180-F0FC4FA6926A}" type="slidenum">
              <a:rPr lang="en-US">
                <a:solidFill>
                  <a:srgbClr val="FFFFFF"/>
                </a:solidFill>
              </a:rPr>
              <a:pPr/>
              <a:t>60</a:t>
            </a:fld>
            <a:endParaRPr lang="en-US">
              <a:solidFill>
                <a:srgbClr val="FFFFFF"/>
              </a:solidFill>
            </a:endParaRPr>
          </a:p>
        </p:txBody>
      </p:sp>
      <p:sp>
        <p:nvSpPr>
          <p:cNvPr id="136196" name="Text Box 4"/>
          <p:cNvSpPr txBox="1">
            <a:spLocks noChangeArrowheads="1"/>
          </p:cNvSpPr>
          <p:nvPr/>
        </p:nvSpPr>
        <p:spPr bwMode="auto">
          <a:xfrm>
            <a:off x="3886200" y="5943601"/>
            <a:ext cx="41719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rtl="0" fontAlgn="base">
              <a:spcBef>
                <a:spcPct val="50000"/>
              </a:spcBef>
              <a:spcAft>
                <a:spcPct val="0"/>
              </a:spcAft>
            </a:pPr>
            <a:r>
              <a:rPr lang="en-US" sz="1400" b="1">
                <a:solidFill>
                  <a:srgbClr val="EFEF30"/>
                </a:solidFill>
              </a:rPr>
              <a:t>Fasano, et al, </a:t>
            </a:r>
            <a:r>
              <a:rPr lang="en-US" sz="1400" b="1" i="1">
                <a:solidFill>
                  <a:srgbClr val="EFEF30"/>
                </a:solidFill>
              </a:rPr>
              <a:t>Arch of Intern Med</a:t>
            </a:r>
            <a:r>
              <a:rPr lang="en-US" sz="1400" b="1">
                <a:solidFill>
                  <a:srgbClr val="EFEF30"/>
                </a:solidFill>
              </a:rPr>
              <a:t>, Volume 163: 286-292, 2003</a:t>
            </a:r>
          </a:p>
        </p:txBody>
      </p:sp>
    </p:spTree>
    <p:extLst>
      <p:ext uri="{BB962C8B-B14F-4D97-AF65-F5344CB8AC3E}">
        <p14:creationId xmlns:p14="http://schemas.microsoft.com/office/powerpoint/2010/main" val="420582226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1657350" y="838200"/>
            <a:ext cx="5829300" cy="990600"/>
          </a:xfrm>
        </p:spPr>
        <p:txBody>
          <a:bodyPr>
            <a:normAutofit fontScale="90000"/>
          </a:bodyPr>
          <a:lstStyle/>
          <a:p>
            <a:r>
              <a:rPr lang="it-IT" dirty="0">
                <a:solidFill>
                  <a:srgbClr val="FFFF00"/>
                </a:solidFill>
              </a:rPr>
              <a:t>Major Complications of </a:t>
            </a:r>
            <a:br>
              <a:rPr lang="it-IT" dirty="0">
                <a:solidFill>
                  <a:srgbClr val="FFFF00"/>
                </a:solidFill>
              </a:rPr>
            </a:br>
            <a:r>
              <a:rPr lang="it-IT" dirty="0">
                <a:solidFill>
                  <a:srgbClr val="FFFF00"/>
                </a:solidFill>
              </a:rPr>
              <a:t>Celiac Disease</a:t>
            </a:r>
          </a:p>
        </p:txBody>
      </p:sp>
      <p:sp>
        <p:nvSpPr>
          <p:cNvPr id="137219" name="Rectangle 3"/>
          <p:cNvSpPr>
            <a:spLocks noGrp="1" noChangeArrowheads="1"/>
          </p:cNvSpPr>
          <p:nvPr>
            <p:ph sz="half" idx="1"/>
          </p:nvPr>
        </p:nvSpPr>
        <p:spPr>
          <a:xfrm>
            <a:off x="1343028" y="2133605"/>
            <a:ext cx="3183731" cy="3897313"/>
          </a:xfrm>
        </p:spPr>
        <p:txBody>
          <a:bodyPr>
            <a:normAutofit lnSpcReduction="10000"/>
          </a:bodyPr>
          <a:lstStyle/>
          <a:p>
            <a:r>
              <a:rPr lang="it-IT" dirty="0"/>
              <a:t>Short stature</a:t>
            </a:r>
          </a:p>
          <a:p>
            <a:r>
              <a:rPr lang="it-IT" dirty="0"/>
              <a:t>Dermatitis herpetiformis</a:t>
            </a:r>
          </a:p>
          <a:p>
            <a:r>
              <a:rPr lang="it-IT" dirty="0"/>
              <a:t>Dental enamel hypoplasia</a:t>
            </a:r>
          </a:p>
          <a:p>
            <a:r>
              <a:rPr lang="it-IT" dirty="0"/>
              <a:t>Recurrent stomatitis</a:t>
            </a:r>
          </a:p>
          <a:p>
            <a:r>
              <a:rPr lang="it-IT" dirty="0"/>
              <a:t>Fertility problems</a:t>
            </a:r>
          </a:p>
          <a:p>
            <a:pPr>
              <a:buFontTx/>
              <a:buNone/>
            </a:pPr>
            <a:endParaRPr lang="it-IT" dirty="0"/>
          </a:p>
          <a:p>
            <a:pPr>
              <a:buFontTx/>
              <a:buNone/>
            </a:pPr>
            <a:endParaRPr lang="it-IT" dirty="0"/>
          </a:p>
        </p:txBody>
      </p:sp>
      <p:sp>
        <p:nvSpPr>
          <p:cNvPr id="137220" name="Rectangle 4"/>
          <p:cNvSpPr>
            <a:spLocks noGrp="1" noChangeArrowheads="1"/>
          </p:cNvSpPr>
          <p:nvPr>
            <p:ph sz="half" idx="2"/>
          </p:nvPr>
        </p:nvSpPr>
        <p:spPr>
          <a:xfrm>
            <a:off x="4432700" y="2133605"/>
            <a:ext cx="3168253" cy="3897313"/>
          </a:xfrm>
        </p:spPr>
        <p:txBody>
          <a:bodyPr>
            <a:normAutofit lnSpcReduction="10000"/>
          </a:bodyPr>
          <a:lstStyle/>
          <a:p>
            <a:r>
              <a:rPr lang="it-IT" dirty="0"/>
              <a:t>Osteoporosis </a:t>
            </a:r>
          </a:p>
          <a:p>
            <a:r>
              <a:rPr lang="it-IT" dirty="0"/>
              <a:t>Gluten ataxia and other neurological disturbances</a:t>
            </a:r>
          </a:p>
          <a:p>
            <a:r>
              <a:rPr lang="it-IT" dirty="0"/>
              <a:t>Refractory celiac disease and related disorders</a:t>
            </a:r>
          </a:p>
          <a:p>
            <a:r>
              <a:rPr lang="it-IT" dirty="0"/>
              <a:t>Intestinal lymphoma</a:t>
            </a:r>
          </a:p>
          <a:p>
            <a:endParaRPr lang="it-IT" dirty="0"/>
          </a:p>
        </p:txBody>
      </p:sp>
      <p:sp>
        <p:nvSpPr>
          <p:cNvPr id="7" name="Slide Number Placeholder 6"/>
          <p:cNvSpPr>
            <a:spLocks noGrp="1"/>
          </p:cNvSpPr>
          <p:nvPr>
            <p:ph type="sldNum" sz="quarter" idx="12"/>
          </p:nvPr>
        </p:nvSpPr>
        <p:spPr/>
        <p:txBody>
          <a:bodyPr/>
          <a:lstStyle/>
          <a:p>
            <a:fld id="{775D4B4C-AC87-464C-9BAF-92252D964846}" type="slidenum">
              <a:rPr lang="en-US">
                <a:solidFill>
                  <a:srgbClr val="FFFFFF"/>
                </a:solidFill>
              </a:rPr>
              <a:pPr/>
              <a:t>61</a:t>
            </a:fld>
            <a:endParaRPr lang="en-US">
              <a:solidFill>
                <a:srgbClr val="FFFFFF"/>
              </a:solidFill>
            </a:endParaRPr>
          </a:p>
        </p:txBody>
      </p:sp>
    </p:spTree>
    <p:extLst>
      <p:ext uri="{BB962C8B-B14F-4D97-AF65-F5344CB8AC3E}">
        <p14:creationId xmlns:p14="http://schemas.microsoft.com/office/powerpoint/2010/main" val="29108171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543050" y="533400"/>
            <a:ext cx="6057900" cy="990600"/>
          </a:xfrm>
        </p:spPr>
        <p:txBody>
          <a:bodyPr>
            <a:normAutofit fontScale="90000"/>
          </a:bodyPr>
          <a:lstStyle/>
          <a:p>
            <a:r>
              <a:rPr lang="en-US" dirty="0"/>
              <a:t>Celiac Disease Prevalence Data</a:t>
            </a:r>
          </a:p>
        </p:txBody>
      </p:sp>
      <p:graphicFrame>
        <p:nvGraphicFramePr>
          <p:cNvPr id="141315" name="Group 3"/>
          <p:cNvGraphicFramePr>
            <a:graphicFrameLocks noGrp="1"/>
          </p:cNvGraphicFramePr>
          <p:nvPr>
            <p:ph type="tbl" idx="1"/>
          </p:nvPr>
        </p:nvGraphicFramePr>
        <p:xfrm>
          <a:off x="1657350" y="1452563"/>
          <a:ext cx="5829300" cy="4023360"/>
        </p:xfrm>
        <a:graphic>
          <a:graphicData uri="http://schemas.openxmlformats.org/drawingml/2006/table">
            <a:tbl>
              <a:tblPr/>
              <a:tblGrid>
                <a:gridCol w="1943100"/>
                <a:gridCol w="1943100"/>
                <a:gridCol w="1943100"/>
              </a:tblGrid>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2"/>
                          </a:solidFill>
                          <a:effectLst/>
                          <a:latin typeface="Arial" panose="020B0604020202020204" pitchFamily="34" charset="0"/>
                        </a:rPr>
                        <a:t>Geographic Area</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2"/>
                          </a:solidFill>
                          <a:effectLst/>
                          <a:latin typeface="Arial" panose="020B0604020202020204" pitchFamily="34" charset="0"/>
                        </a:rPr>
                        <a:t>Prevalence on clinical diagnosis*</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2"/>
                          </a:solidFill>
                          <a:effectLst/>
                          <a:latin typeface="Arial" panose="020B0604020202020204" pitchFamily="34" charset="0"/>
                        </a:rPr>
                        <a:t>Prevalence on screening data</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Brazil</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1:400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Denmark</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1:10,000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1:500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Finland</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1:1,000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1:130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Germany</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1:2,300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1:500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Italy</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1:1,000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1:184</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Netherlands</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1:4,500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1:198</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Norway</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1:675</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1:250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Sahara</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1:70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Slovenia</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1:550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Sweden</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1:330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1:190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United Kingdom</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1:300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1:112</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5588">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USA</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1:10,000</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1:133</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r h="254000">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Worldwide (average)</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1:3,345</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defRPr>
                      </a:lvl1pPr>
                      <a:lvl2pPr>
                        <a:spcBef>
                          <a:spcPct val="20000"/>
                        </a:spcBef>
                        <a:defRPr sz="2400" b="1">
                          <a:solidFill>
                            <a:schemeClr val="tx1"/>
                          </a:solidFill>
                          <a:latin typeface="Arial" panose="020B0604020202020204" pitchFamily="34" charset="0"/>
                        </a:defRPr>
                      </a:lvl2pPr>
                      <a:lvl3pPr>
                        <a:spcBef>
                          <a:spcPct val="20000"/>
                        </a:spcBef>
                        <a:defRPr sz="2000" b="1">
                          <a:solidFill>
                            <a:schemeClr val="tx1"/>
                          </a:solidFill>
                          <a:latin typeface="Arial" panose="020B0604020202020204" pitchFamily="34" charset="0"/>
                        </a:defRPr>
                      </a:lvl3pPr>
                      <a:lvl4pPr>
                        <a:spcBef>
                          <a:spcPct val="20000"/>
                        </a:spcBef>
                        <a:defRPr b="1">
                          <a:solidFill>
                            <a:schemeClr val="tx1"/>
                          </a:solidFill>
                          <a:latin typeface="Arial" panose="020B0604020202020204" pitchFamily="34" charset="0"/>
                        </a:defRPr>
                      </a:lvl4pPr>
                      <a:lvl5pPr>
                        <a:spcBef>
                          <a:spcPct val="20000"/>
                        </a:spcBef>
                        <a:defRPr b="1">
                          <a:solidFill>
                            <a:schemeClr val="tx1"/>
                          </a:solidFill>
                          <a:latin typeface="Arial" panose="020B0604020202020204" pitchFamily="34" charset="0"/>
                        </a:defRPr>
                      </a:lvl5pPr>
                      <a:lvl6pPr fontAlgn="base">
                        <a:spcBef>
                          <a:spcPct val="20000"/>
                        </a:spcBef>
                        <a:spcAft>
                          <a:spcPct val="0"/>
                        </a:spcAft>
                        <a:defRPr b="1">
                          <a:solidFill>
                            <a:schemeClr val="tx1"/>
                          </a:solidFill>
                          <a:latin typeface="Arial" panose="020B0604020202020204" pitchFamily="34" charset="0"/>
                        </a:defRPr>
                      </a:lvl6pPr>
                      <a:lvl7pPr fontAlgn="base">
                        <a:spcBef>
                          <a:spcPct val="20000"/>
                        </a:spcBef>
                        <a:spcAft>
                          <a:spcPct val="0"/>
                        </a:spcAft>
                        <a:defRPr b="1">
                          <a:solidFill>
                            <a:schemeClr val="tx1"/>
                          </a:solidFill>
                          <a:latin typeface="Arial" panose="020B0604020202020204" pitchFamily="34" charset="0"/>
                        </a:defRPr>
                      </a:lvl7pPr>
                      <a:lvl8pPr fontAlgn="base">
                        <a:spcBef>
                          <a:spcPct val="20000"/>
                        </a:spcBef>
                        <a:spcAft>
                          <a:spcPct val="0"/>
                        </a:spcAft>
                        <a:defRPr b="1">
                          <a:solidFill>
                            <a:schemeClr val="tx1"/>
                          </a:solidFill>
                          <a:latin typeface="Arial" panose="020B0604020202020204" pitchFamily="34" charset="0"/>
                        </a:defRPr>
                      </a:lvl8pPr>
                      <a:lvl9pPr fontAlgn="base">
                        <a:spcBef>
                          <a:spcPct val="2000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anose="020B0604020202020204" pitchFamily="34" charset="0"/>
                        </a:rPr>
                        <a:t>1:266</a:t>
                      </a:r>
                    </a:p>
                  </a:txBody>
                  <a:tcPr marL="34290" marR="34290" anchor="ctr" anchorCtr="1" horzOverflow="overflow">
                    <a:lnL w="38100" cap="flat" cmpd="sng" algn="ctr">
                      <a:solidFill>
                        <a:schemeClr val="folHlink"/>
                      </a:solidFill>
                      <a:prstDash val="solid"/>
                      <a:round/>
                      <a:headEnd type="none" w="med" len="med"/>
                      <a:tailEnd type="none" w="med" len="med"/>
                    </a:lnL>
                    <a:lnR w="38100" cap="flat" cmpd="sng" algn="ctr">
                      <a:solidFill>
                        <a:schemeClr val="folHlink"/>
                      </a:solidFill>
                      <a:prstDash val="solid"/>
                      <a:round/>
                      <a:headEnd type="none" w="med" len="med"/>
                      <a:tailEnd type="none" w="med" len="med"/>
                    </a:lnR>
                    <a:lnT w="38100" cap="flat" cmpd="sng" algn="ctr">
                      <a:solidFill>
                        <a:schemeClr val="folHlink"/>
                      </a:solidFill>
                      <a:prstDash val="solid"/>
                      <a:round/>
                      <a:headEnd type="none" w="med" len="med"/>
                      <a:tailEnd type="none" w="med" len="med"/>
                    </a:lnT>
                    <a:lnB w="38100" cap="flat" cmpd="sng" algn="ctr">
                      <a:solidFill>
                        <a:schemeClr val="folHlink"/>
                      </a:solidFill>
                      <a:prstDash val="solid"/>
                      <a:round/>
                      <a:headEnd type="none" w="med" len="med"/>
                      <a:tailEnd type="none" w="med" len="med"/>
                    </a:lnB>
                    <a:lnTlToBr>
                      <a:noFill/>
                    </a:lnTlToBr>
                    <a:lnBlToTr>
                      <a:noFill/>
                    </a:lnBlToTr>
                    <a:noFill/>
                  </a:tcPr>
                </a:tc>
              </a:tr>
            </a:tbl>
          </a:graphicData>
        </a:graphic>
      </p:graphicFrame>
      <p:sp>
        <p:nvSpPr>
          <p:cNvPr id="69" name="Slide Number Placeholder 5"/>
          <p:cNvSpPr>
            <a:spLocks noGrp="1"/>
          </p:cNvSpPr>
          <p:nvPr>
            <p:ph type="sldNum" sz="quarter" idx="12"/>
          </p:nvPr>
        </p:nvSpPr>
        <p:spPr/>
        <p:txBody>
          <a:bodyPr/>
          <a:lstStyle/>
          <a:p>
            <a:fld id="{BD422A51-90BD-4922-BC43-E39E13C9E6AE}" type="slidenum">
              <a:rPr lang="en-US">
                <a:solidFill>
                  <a:srgbClr val="FFFFFF"/>
                </a:solidFill>
              </a:rPr>
              <a:pPr/>
              <a:t>62</a:t>
            </a:fld>
            <a:endParaRPr lang="en-US">
              <a:solidFill>
                <a:srgbClr val="FFFFFF"/>
              </a:solidFill>
            </a:endParaRPr>
          </a:p>
        </p:txBody>
      </p:sp>
      <p:sp>
        <p:nvSpPr>
          <p:cNvPr id="141377" name="Text Box 65"/>
          <p:cNvSpPr txBox="1">
            <a:spLocks noChangeArrowheads="1"/>
          </p:cNvSpPr>
          <p:nvPr/>
        </p:nvSpPr>
        <p:spPr bwMode="auto">
          <a:xfrm>
            <a:off x="4692255" y="6088068"/>
            <a:ext cx="37018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fontAlgn="base">
              <a:spcBef>
                <a:spcPct val="0"/>
              </a:spcBef>
              <a:spcAft>
                <a:spcPct val="0"/>
              </a:spcAft>
            </a:pPr>
            <a:r>
              <a:rPr lang="en-US" sz="1200" b="1">
                <a:solidFill>
                  <a:srgbClr val="FFFF00"/>
                </a:solidFill>
              </a:rPr>
              <a:t>Fasano &amp; Catassi,</a:t>
            </a:r>
            <a:r>
              <a:rPr lang="en-US" sz="1200" b="1" i="1">
                <a:solidFill>
                  <a:srgbClr val="FFFF00"/>
                </a:solidFill>
              </a:rPr>
              <a:t> Gastroenterology</a:t>
            </a:r>
            <a:r>
              <a:rPr lang="en-US" sz="1200" b="1">
                <a:solidFill>
                  <a:srgbClr val="FFFF00"/>
                </a:solidFill>
              </a:rPr>
              <a:t> 2001; </a:t>
            </a:r>
            <a:r>
              <a:rPr lang="sv-SE" sz="1200" b="1">
                <a:solidFill>
                  <a:srgbClr val="FFFF00"/>
                </a:solidFill>
              </a:rPr>
              <a:t>120:636‑651.</a:t>
            </a:r>
            <a:endParaRPr lang="en-US" sz="1200" b="1">
              <a:solidFill>
                <a:srgbClr val="FFFF00"/>
              </a:solidFill>
            </a:endParaRPr>
          </a:p>
        </p:txBody>
      </p:sp>
      <p:sp>
        <p:nvSpPr>
          <p:cNvPr id="141378" name="Text Box 66"/>
          <p:cNvSpPr txBox="1">
            <a:spLocks noChangeArrowheads="1"/>
          </p:cNvSpPr>
          <p:nvPr/>
        </p:nvSpPr>
        <p:spPr bwMode="auto">
          <a:xfrm>
            <a:off x="1600200" y="5387979"/>
            <a:ext cx="3186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fontAlgn="base">
              <a:spcBef>
                <a:spcPct val="0"/>
              </a:spcBef>
              <a:spcAft>
                <a:spcPct val="0"/>
              </a:spcAft>
            </a:pPr>
            <a:r>
              <a:rPr lang="en-US" sz="1400" b="1">
                <a:solidFill>
                  <a:srgbClr val="FFFFFF"/>
                </a:solidFill>
              </a:rPr>
              <a:t>*based on classical, clinical presentation</a:t>
            </a:r>
          </a:p>
        </p:txBody>
      </p:sp>
    </p:spTree>
    <p:extLst>
      <p:ext uri="{BB962C8B-B14F-4D97-AF65-F5344CB8AC3E}">
        <p14:creationId xmlns:p14="http://schemas.microsoft.com/office/powerpoint/2010/main" val="3949088629"/>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title"/>
          </p:nvPr>
        </p:nvSpPr>
        <p:spPr/>
        <p:txBody>
          <a:bodyPr/>
          <a:lstStyle/>
          <a:p>
            <a:r>
              <a:rPr lang="en-US" dirty="0">
                <a:solidFill>
                  <a:srgbClr val="C00000"/>
                </a:solidFill>
              </a:rPr>
              <a:t>Diagnosis</a:t>
            </a:r>
          </a:p>
        </p:txBody>
      </p:sp>
      <p:sp>
        <p:nvSpPr>
          <p:cNvPr id="144386" name="Rectangle 2"/>
          <p:cNvSpPr>
            <a:spLocks noGrp="1" noChangeArrowheads="1"/>
          </p:cNvSpPr>
          <p:nvPr>
            <p:ph idx="1"/>
          </p:nvPr>
        </p:nvSpPr>
        <p:spPr>
          <a:xfrm>
            <a:off x="2914650" y="2057405"/>
            <a:ext cx="4914900" cy="3565525"/>
          </a:xfrm>
        </p:spPr>
        <p:txBody>
          <a:bodyPr/>
          <a:lstStyle/>
          <a:p>
            <a:pPr>
              <a:buFontTx/>
              <a:buNone/>
            </a:pPr>
            <a:r>
              <a:rPr lang="en-US" sz="2400" dirty="0"/>
              <a:t>Diagnostic principles</a:t>
            </a:r>
          </a:p>
          <a:p>
            <a:r>
              <a:rPr lang="en-US" sz="2400" dirty="0"/>
              <a:t>Confirm diagnosis before treating</a:t>
            </a:r>
          </a:p>
          <a:p>
            <a:pPr lvl="1"/>
            <a:r>
              <a:rPr lang="en-US" sz="2000" dirty="0"/>
              <a:t>Diagnosis of Celiac Disease mandates a strict gluten-free diet for life</a:t>
            </a:r>
          </a:p>
          <a:p>
            <a:pPr lvl="2"/>
            <a:r>
              <a:rPr lang="en-US" sz="1800" dirty="0"/>
              <a:t>following the diet is not easy</a:t>
            </a:r>
          </a:p>
          <a:p>
            <a:pPr lvl="2"/>
            <a:r>
              <a:rPr lang="en-US" sz="1800" dirty="0"/>
              <a:t>QOL implications</a:t>
            </a:r>
          </a:p>
          <a:p>
            <a:r>
              <a:rPr lang="en-US" sz="2400" dirty="0"/>
              <a:t>Failure to treat has potential long term adverse health consequences</a:t>
            </a:r>
          </a:p>
          <a:p>
            <a:pPr lvl="2"/>
            <a:r>
              <a:rPr lang="en-US" sz="1800" dirty="0"/>
              <a:t>increased morbidity and mortality</a:t>
            </a:r>
          </a:p>
        </p:txBody>
      </p:sp>
      <p:sp>
        <p:nvSpPr>
          <p:cNvPr id="7" name="Slide Number Placeholder 5"/>
          <p:cNvSpPr>
            <a:spLocks noGrp="1"/>
          </p:cNvSpPr>
          <p:nvPr>
            <p:ph type="sldNum" sz="quarter" idx="12"/>
          </p:nvPr>
        </p:nvSpPr>
        <p:spPr/>
        <p:txBody>
          <a:bodyPr/>
          <a:lstStyle/>
          <a:p>
            <a:fld id="{F541E599-685C-4A45-9E91-5EC9CD5CD0C7}" type="slidenum">
              <a:rPr lang="en-US">
                <a:solidFill>
                  <a:srgbClr val="FFFFFF"/>
                </a:solidFill>
              </a:rPr>
              <a:pPr/>
              <a:t>63</a:t>
            </a:fld>
            <a:endParaRPr lang="en-US">
              <a:solidFill>
                <a:srgbClr val="FFFFFF"/>
              </a:solidFill>
            </a:endParaRPr>
          </a:p>
        </p:txBody>
      </p:sp>
    </p:spTree>
    <p:extLst>
      <p:ext uri="{BB962C8B-B14F-4D97-AF65-F5344CB8AC3E}">
        <p14:creationId xmlns:p14="http://schemas.microsoft.com/office/powerpoint/2010/main" val="194069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it-IT" dirty="0">
                <a:solidFill>
                  <a:srgbClr val="C00000"/>
                </a:solidFill>
              </a:rPr>
              <a:t>Serological Tests</a:t>
            </a:r>
          </a:p>
        </p:txBody>
      </p:sp>
      <p:sp>
        <p:nvSpPr>
          <p:cNvPr id="146435" name="Rectangle 3"/>
          <p:cNvSpPr>
            <a:spLocks noGrp="1" noChangeArrowheads="1"/>
          </p:cNvSpPr>
          <p:nvPr>
            <p:ph idx="1"/>
          </p:nvPr>
        </p:nvSpPr>
        <p:spPr>
          <a:xfrm>
            <a:off x="1543050" y="1968502"/>
            <a:ext cx="5829300" cy="3565525"/>
          </a:xfrm>
        </p:spPr>
        <p:txBody>
          <a:bodyPr>
            <a:normAutofit fontScale="92500"/>
          </a:bodyPr>
          <a:lstStyle/>
          <a:p>
            <a:pPr>
              <a:lnSpc>
                <a:spcPct val="90000"/>
              </a:lnSpc>
              <a:spcAft>
                <a:spcPct val="20000"/>
              </a:spcAft>
              <a:buFontTx/>
              <a:buNone/>
            </a:pPr>
            <a:r>
              <a:rPr lang="it-IT" dirty="0"/>
              <a:t>Role of serological tests:</a:t>
            </a:r>
          </a:p>
          <a:p>
            <a:pPr>
              <a:lnSpc>
                <a:spcPct val="90000"/>
              </a:lnSpc>
              <a:spcAft>
                <a:spcPct val="20000"/>
              </a:spcAft>
            </a:pPr>
            <a:r>
              <a:rPr lang="it-IT" dirty="0"/>
              <a:t>Identify symptomatic individuals who need a biopsy</a:t>
            </a:r>
          </a:p>
          <a:p>
            <a:pPr>
              <a:lnSpc>
                <a:spcPct val="90000"/>
              </a:lnSpc>
              <a:spcAft>
                <a:spcPct val="20000"/>
              </a:spcAft>
            </a:pPr>
            <a:r>
              <a:rPr lang="it-IT" dirty="0"/>
              <a:t>Screening of asymptomatic “at risk” individuals</a:t>
            </a:r>
          </a:p>
          <a:p>
            <a:pPr>
              <a:lnSpc>
                <a:spcPct val="90000"/>
              </a:lnSpc>
              <a:spcAft>
                <a:spcPct val="20000"/>
              </a:spcAft>
            </a:pPr>
            <a:r>
              <a:rPr lang="it-IT" dirty="0"/>
              <a:t>Supportive evidence for the diagnosis</a:t>
            </a:r>
          </a:p>
          <a:p>
            <a:pPr>
              <a:lnSpc>
                <a:spcPct val="90000"/>
              </a:lnSpc>
              <a:spcAft>
                <a:spcPct val="20000"/>
              </a:spcAft>
            </a:pPr>
            <a:r>
              <a:rPr lang="it-IT" dirty="0"/>
              <a:t>Monitoring dietary compliance</a:t>
            </a:r>
            <a:endParaRPr lang="en-US" dirty="0"/>
          </a:p>
        </p:txBody>
      </p:sp>
      <p:sp>
        <p:nvSpPr>
          <p:cNvPr id="6" name="Slide Number Placeholder 5"/>
          <p:cNvSpPr>
            <a:spLocks noGrp="1"/>
          </p:cNvSpPr>
          <p:nvPr>
            <p:ph type="sldNum" sz="quarter" idx="12"/>
          </p:nvPr>
        </p:nvSpPr>
        <p:spPr/>
        <p:txBody>
          <a:bodyPr/>
          <a:lstStyle/>
          <a:p>
            <a:fld id="{0A7BCE27-A5AF-46CD-847C-678ABC9BAFC1}" type="slidenum">
              <a:rPr lang="en-US">
                <a:solidFill>
                  <a:srgbClr val="FFFFFF"/>
                </a:solidFill>
              </a:rPr>
              <a:pPr/>
              <a:t>64</a:t>
            </a:fld>
            <a:endParaRPr lang="en-US">
              <a:solidFill>
                <a:srgbClr val="FFFFFF"/>
              </a:solidFill>
            </a:endParaRPr>
          </a:p>
        </p:txBody>
      </p:sp>
    </p:spTree>
    <p:extLst>
      <p:ext uri="{BB962C8B-B14F-4D97-AF65-F5344CB8AC3E}">
        <p14:creationId xmlns:p14="http://schemas.microsoft.com/office/powerpoint/2010/main" val="2072872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it-IT" dirty="0">
                <a:solidFill>
                  <a:srgbClr val="C00000"/>
                </a:solidFill>
              </a:rPr>
              <a:t>Serological Tests</a:t>
            </a:r>
          </a:p>
        </p:txBody>
      </p:sp>
      <p:sp>
        <p:nvSpPr>
          <p:cNvPr id="148483" name="Rectangle 3"/>
          <p:cNvSpPr>
            <a:spLocks noGrp="1" noChangeArrowheads="1"/>
          </p:cNvSpPr>
          <p:nvPr>
            <p:ph idx="1"/>
          </p:nvPr>
        </p:nvSpPr>
        <p:spPr>
          <a:xfrm>
            <a:off x="1543050" y="2073280"/>
            <a:ext cx="6343650" cy="3565525"/>
          </a:xfrm>
        </p:spPr>
        <p:txBody>
          <a:bodyPr/>
          <a:lstStyle/>
          <a:p>
            <a:pPr>
              <a:lnSpc>
                <a:spcPct val="90000"/>
              </a:lnSpc>
              <a:spcAft>
                <a:spcPct val="20000"/>
              </a:spcAft>
            </a:pPr>
            <a:r>
              <a:rPr lang="it-IT" sz="2400" dirty="0"/>
              <a:t>Antigliadin antibodies (AGA)*</a:t>
            </a:r>
          </a:p>
          <a:p>
            <a:pPr>
              <a:lnSpc>
                <a:spcPct val="90000"/>
              </a:lnSpc>
              <a:spcAft>
                <a:spcPct val="20000"/>
              </a:spcAft>
            </a:pPr>
            <a:r>
              <a:rPr lang="it-IT" sz="2400" dirty="0"/>
              <a:t>*Antiendomysial antibodies (EMA)</a:t>
            </a:r>
          </a:p>
          <a:p>
            <a:pPr>
              <a:lnSpc>
                <a:spcPct val="90000"/>
              </a:lnSpc>
              <a:spcAft>
                <a:spcPct val="20000"/>
              </a:spcAft>
            </a:pPr>
            <a:r>
              <a:rPr lang="it-IT" sz="2400" dirty="0"/>
              <a:t>*Anti tissue transglutaminase antibodies (TTG) </a:t>
            </a:r>
          </a:p>
          <a:p>
            <a:pPr lvl="2">
              <a:lnSpc>
                <a:spcPct val="90000"/>
              </a:lnSpc>
              <a:spcAft>
                <a:spcPct val="20000"/>
              </a:spcAft>
              <a:buFontTx/>
              <a:buChar char="–"/>
            </a:pPr>
            <a:r>
              <a:rPr lang="it-IT" dirty="0"/>
              <a:t>first generation (guinea pig protein)</a:t>
            </a:r>
          </a:p>
          <a:p>
            <a:pPr lvl="2">
              <a:lnSpc>
                <a:spcPct val="90000"/>
              </a:lnSpc>
              <a:spcAft>
                <a:spcPct val="20000"/>
              </a:spcAft>
              <a:buFontTx/>
              <a:buChar char="–"/>
            </a:pPr>
            <a:r>
              <a:rPr lang="it-IT" dirty="0"/>
              <a:t>second generation (human recombinant)</a:t>
            </a:r>
          </a:p>
          <a:p>
            <a:pPr>
              <a:lnSpc>
                <a:spcPct val="90000"/>
              </a:lnSpc>
              <a:spcAft>
                <a:spcPct val="20000"/>
              </a:spcAft>
            </a:pPr>
            <a:r>
              <a:rPr lang="it-IT" sz="2400" dirty="0"/>
              <a:t>HLA typing </a:t>
            </a:r>
          </a:p>
          <a:p>
            <a:pPr>
              <a:lnSpc>
                <a:spcPct val="90000"/>
              </a:lnSpc>
              <a:spcAft>
                <a:spcPct val="20000"/>
              </a:spcAft>
            </a:pPr>
            <a:r>
              <a:rPr lang="en-US" dirty="0"/>
              <a:t>*2004 Consensus Conf. Best tests</a:t>
            </a:r>
          </a:p>
        </p:txBody>
      </p:sp>
      <p:sp>
        <p:nvSpPr>
          <p:cNvPr id="6" name="Slide Number Placeholder 5"/>
          <p:cNvSpPr>
            <a:spLocks noGrp="1"/>
          </p:cNvSpPr>
          <p:nvPr>
            <p:ph type="sldNum" sz="quarter" idx="12"/>
          </p:nvPr>
        </p:nvSpPr>
        <p:spPr/>
        <p:txBody>
          <a:bodyPr/>
          <a:lstStyle/>
          <a:p>
            <a:fld id="{D013798D-5D48-428D-BCDE-7F5737CBC63E}" type="slidenum">
              <a:rPr lang="en-US">
                <a:solidFill>
                  <a:srgbClr val="FFFFFF"/>
                </a:solidFill>
              </a:rPr>
              <a:pPr/>
              <a:t>65</a:t>
            </a:fld>
            <a:endParaRPr lang="en-US">
              <a:solidFill>
                <a:srgbClr val="FFFFFF"/>
              </a:solidFill>
            </a:endParaRPr>
          </a:p>
        </p:txBody>
      </p:sp>
    </p:spTree>
    <p:extLst>
      <p:ext uri="{BB962C8B-B14F-4D97-AF65-F5344CB8AC3E}">
        <p14:creationId xmlns:p14="http://schemas.microsoft.com/office/powerpoint/2010/main" val="4228348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t>Treatment</a:t>
            </a:r>
          </a:p>
        </p:txBody>
      </p:sp>
      <p:sp>
        <p:nvSpPr>
          <p:cNvPr id="157699" name="Rectangle 3"/>
          <p:cNvSpPr>
            <a:spLocks noGrp="1" noChangeArrowheads="1"/>
          </p:cNvSpPr>
          <p:nvPr>
            <p:ph idx="1"/>
          </p:nvPr>
        </p:nvSpPr>
        <p:spPr>
          <a:xfrm>
            <a:off x="3943350" y="2225680"/>
            <a:ext cx="3257550" cy="3641725"/>
          </a:xfrm>
        </p:spPr>
        <p:txBody>
          <a:bodyPr/>
          <a:lstStyle/>
          <a:p>
            <a:r>
              <a:rPr lang="en-US" dirty="0"/>
              <a:t>Only treatment for celiac disease is a gluten-free diet (GFD)</a:t>
            </a:r>
          </a:p>
          <a:p>
            <a:pPr lvl="1"/>
            <a:r>
              <a:rPr lang="en-US" dirty="0"/>
              <a:t>Strict, lifelong diet</a:t>
            </a:r>
          </a:p>
          <a:p>
            <a:pPr lvl="1"/>
            <a:r>
              <a:rPr lang="en-US" dirty="0"/>
              <a:t>Avoid:</a:t>
            </a:r>
          </a:p>
          <a:p>
            <a:pPr lvl="2"/>
            <a:r>
              <a:rPr lang="en-US" dirty="0"/>
              <a:t>Wheat</a:t>
            </a:r>
          </a:p>
          <a:p>
            <a:pPr lvl="2"/>
            <a:r>
              <a:rPr lang="en-US" dirty="0"/>
              <a:t>Rye</a:t>
            </a:r>
          </a:p>
          <a:p>
            <a:pPr lvl="2"/>
            <a:r>
              <a:rPr lang="en-US" dirty="0"/>
              <a:t>Barley  </a:t>
            </a:r>
          </a:p>
        </p:txBody>
      </p:sp>
      <p:sp>
        <p:nvSpPr>
          <p:cNvPr id="7" name="Slide Number Placeholder 5"/>
          <p:cNvSpPr>
            <a:spLocks noGrp="1"/>
          </p:cNvSpPr>
          <p:nvPr>
            <p:ph type="sldNum" sz="quarter" idx="12"/>
          </p:nvPr>
        </p:nvSpPr>
        <p:spPr/>
        <p:txBody>
          <a:bodyPr/>
          <a:lstStyle/>
          <a:p>
            <a:fld id="{6993A89A-AD90-4145-A3FA-2EBFA9A65E08}" type="slidenum">
              <a:rPr lang="en-US">
                <a:solidFill>
                  <a:srgbClr val="FFFFFF"/>
                </a:solidFill>
              </a:rPr>
              <a:pPr/>
              <a:t>66</a:t>
            </a:fld>
            <a:endParaRPr lang="en-US">
              <a:solidFill>
                <a:srgbClr val="FFFFFF"/>
              </a:solidFill>
            </a:endParaRPr>
          </a:p>
        </p:txBody>
      </p:sp>
    </p:spTree>
    <p:extLst>
      <p:ext uri="{BB962C8B-B14F-4D97-AF65-F5344CB8AC3E}">
        <p14:creationId xmlns:p14="http://schemas.microsoft.com/office/powerpoint/2010/main" val="11645905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dirty="0"/>
              <a:t>Oats –are they Safe?</a:t>
            </a:r>
          </a:p>
        </p:txBody>
      </p:sp>
      <p:sp>
        <p:nvSpPr>
          <p:cNvPr id="169987" name="Rectangle 3"/>
          <p:cNvSpPr>
            <a:spLocks noGrp="1" noChangeArrowheads="1"/>
          </p:cNvSpPr>
          <p:nvPr>
            <p:ph idx="1"/>
          </p:nvPr>
        </p:nvSpPr>
        <p:spPr/>
        <p:txBody>
          <a:bodyPr/>
          <a:lstStyle/>
          <a:p>
            <a:pPr>
              <a:lnSpc>
                <a:spcPct val="90000"/>
              </a:lnSpc>
            </a:pPr>
            <a:r>
              <a:rPr lang="en-US" dirty="0"/>
              <a:t>Studies from 1970’s suggested that oats were toxic in CD</a:t>
            </a:r>
          </a:p>
          <a:p>
            <a:pPr>
              <a:lnSpc>
                <a:spcPct val="90000"/>
              </a:lnSpc>
            </a:pPr>
            <a:r>
              <a:rPr lang="en-US" dirty="0"/>
              <a:t>Oats contain a protein-</a:t>
            </a:r>
            <a:r>
              <a:rPr lang="en-US" dirty="0" err="1"/>
              <a:t>avenin</a:t>
            </a:r>
            <a:endParaRPr lang="en-US" dirty="0"/>
          </a:p>
          <a:p>
            <a:pPr>
              <a:lnSpc>
                <a:spcPct val="90000"/>
              </a:lnSpc>
            </a:pPr>
            <a:r>
              <a:rPr lang="en-US" dirty="0" err="1"/>
              <a:t>Avenin</a:t>
            </a:r>
            <a:r>
              <a:rPr lang="en-US" dirty="0"/>
              <a:t>- similar to wheat gliadin</a:t>
            </a:r>
          </a:p>
          <a:p>
            <a:pPr>
              <a:lnSpc>
                <a:spcPct val="90000"/>
              </a:lnSpc>
            </a:pPr>
            <a:r>
              <a:rPr lang="en-US" dirty="0"/>
              <a:t>Both are </a:t>
            </a:r>
            <a:r>
              <a:rPr lang="en-US" dirty="0" err="1"/>
              <a:t>prolamins</a:t>
            </a:r>
            <a:r>
              <a:rPr lang="en-US" dirty="0"/>
              <a:t> –rich in glutamine and proline, both amino acids</a:t>
            </a:r>
          </a:p>
        </p:txBody>
      </p:sp>
      <p:sp>
        <p:nvSpPr>
          <p:cNvPr id="6" name="Slide Number Placeholder 5"/>
          <p:cNvSpPr>
            <a:spLocks noGrp="1"/>
          </p:cNvSpPr>
          <p:nvPr>
            <p:ph type="sldNum" sz="quarter" idx="12"/>
          </p:nvPr>
        </p:nvSpPr>
        <p:spPr/>
        <p:txBody>
          <a:bodyPr/>
          <a:lstStyle/>
          <a:p>
            <a:fld id="{AE5CE44B-EC71-4A4C-8C97-94D73558F6AA}" type="slidenum">
              <a:rPr lang="en-US">
                <a:solidFill>
                  <a:srgbClr val="FFFFFF"/>
                </a:solidFill>
              </a:rPr>
              <a:pPr/>
              <a:t>67</a:t>
            </a:fld>
            <a:endParaRPr lang="en-US">
              <a:solidFill>
                <a:srgbClr val="FFFFFF"/>
              </a:solidFill>
            </a:endParaRPr>
          </a:p>
        </p:txBody>
      </p:sp>
    </p:spTree>
    <p:extLst>
      <p:ext uri="{BB962C8B-B14F-4D97-AF65-F5344CB8AC3E}">
        <p14:creationId xmlns:p14="http://schemas.microsoft.com/office/powerpoint/2010/main" val="2860686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dirty="0"/>
              <a:t>OATS</a:t>
            </a:r>
          </a:p>
        </p:txBody>
      </p:sp>
      <p:sp>
        <p:nvSpPr>
          <p:cNvPr id="171011" name="Rectangle 3"/>
          <p:cNvSpPr>
            <a:spLocks noGrp="1" noChangeArrowheads="1"/>
          </p:cNvSpPr>
          <p:nvPr>
            <p:ph idx="1"/>
          </p:nvPr>
        </p:nvSpPr>
        <p:spPr/>
        <p:txBody>
          <a:bodyPr/>
          <a:lstStyle/>
          <a:p>
            <a:pPr>
              <a:lnSpc>
                <a:spcPct val="90000"/>
              </a:lnSpc>
            </a:pPr>
            <a:r>
              <a:rPr lang="en-US" dirty="0" err="1"/>
              <a:t>Avenin</a:t>
            </a:r>
            <a:r>
              <a:rPr lang="en-US" dirty="0"/>
              <a:t>- proportion of proline and </a:t>
            </a:r>
            <a:r>
              <a:rPr lang="en-US" dirty="0" err="1"/>
              <a:t>glutmaine</a:t>
            </a:r>
            <a:r>
              <a:rPr lang="en-US" dirty="0"/>
              <a:t> is very low in oats compared to gliadin in wheat</a:t>
            </a:r>
          </a:p>
          <a:p>
            <a:pPr>
              <a:lnSpc>
                <a:spcPct val="90000"/>
              </a:lnSpc>
            </a:pPr>
            <a:r>
              <a:rPr lang="en-US" dirty="0"/>
              <a:t>2004, Random. </a:t>
            </a:r>
            <a:r>
              <a:rPr lang="en-US" dirty="0" err="1"/>
              <a:t>Clin</a:t>
            </a:r>
            <a:r>
              <a:rPr lang="en-US" dirty="0"/>
              <a:t> Trial  in</a:t>
            </a:r>
          </a:p>
          <a:p>
            <a:pPr>
              <a:lnSpc>
                <a:spcPct val="90000"/>
              </a:lnSpc>
            </a:pPr>
            <a:r>
              <a:rPr lang="en-US" dirty="0"/>
              <a:t>children fed GFD vs. GFD with oats</a:t>
            </a:r>
          </a:p>
          <a:p>
            <a:pPr>
              <a:lnSpc>
                <a:spcPct val="90000"/>
              </a:lnSpc>
            </a:pPr>
            <a:r>
              <a:rPr lang="en-US" dirty="0" err="1"/>
              <a:t>Hogberg</a:t>
            </a:r>
            <a:r>
              <a:rPr lang="en-US" dirty="0"/>
              <a:t> Gut May 1,  2004 53(5)649-654.</a:t>
            </a:r>
          </a:p>
        </p:txBody>
      </p:sp>
      <p:sp>
        <p:nvSpPr>
          <p:cNvPr id="6" name="Slide Number Placeholder 5"/>
          <p:cNvSpPr>
            <a:spLocks noGrp="1"/>
          </p:cNvSpPr>
          <p:nvPr>
            <p:ph type="sldNum" sz="quarter" idx="12"/>
          </p:nvPr>
        </p:nvSpPr>
        <p:spPr/>
        <p:txBody>
          <a:bodyPr/>
          <a:lstStyle/>
          <a:p>
            <a:fld id="{2A47059C-B2D6-4A4F-A90A-9D51D6F8FD9E}" type="slidenum">
              <a:rPr lang="en-US">
                <a:solidFill>
                  <a:srgbClr val="FFFFFF"/>
                </a:solidFill>
              </a:rPr>
              <a:pPr/>
              <a:t>68</a:t>
            </a:fld>
            <a:endParaRPr lang="en-US">
              <a:solidFill>
                <a:srgbClr val="FFFFFF"/>
              </a:solidFill>
            </a:endParaRPr>
          </a:p>
        </p:txBody>
      </p:sp>
    </p:spTree>
    <p:extLst>
      <p:ext uri="{BB962C8B-B14F-4D97-AF65-F5344CB8AC3E}">
        <p14:creationId xmlns:p14="http://schemas.microsoft.com/office/powerpoint/2010/main" val="1804385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a:t>Findings</a:t>
            </a:r>
          </a:p>
        </p:txBody>
      </p:sp>
      <p:sp>
        <p:nvSpPr>
          <p:cNvPr id="172035" name="Rectangle 3"/>
          <p:cNvSpPr>
            <a:spLocks noGrp="1" noChangeArrowheads="1"/>
          </p:cNvSpPr>
          <p:nvPr>
            <p:ph idx="1"/>
          </p:nvPr>
        </p:nvSpPr>
        <p:spPr/>
        <p:txBody>
          <a:bodyPr/>
          <a:lstStyle/>
          <a:p>
            <a:pPr>
              <a:lnSpc>
                <a:spcPct val="90000"/>
              </a:lnSpc>
            </a:pPr>
            <a:r>
              <a:rPr lang="en-US" dirty="0"/>
              <a:t>First large study to indicate that oats in GFD  do not prevent normalization of the small bowel tissue or celiac markers.</a:t>
            </a:r>
          </a:p>
          <a:p>
            <a:pPr>
              <a:lnSpc>
                <a:spcPct val="90000"/>
              </a:lnSpc>
            </a:pPr>
            <a:r>
              <a:rPr lang="en-US" dirty="0"/>
              <a:t>Other evidence supporting the safety of oats; G. </a:t>
            </a:r>
            <a:r>
              <a:rPr lang="en-US" dirty="0" err="1"/>
              <a:t>Kilmartin</a:t>
            </a:r>
            <a:r>
              <a:rPr lang="en-US" dirty="0"/>
              <a:t> Gut, January 1, 2003</a:t>
            </a:r>
          </a:p>
          <a:p>
            <a:pPr>
              <a:lnSpc>
                <a:spcPct val="90000"/>
              </a:lnSpc>
            </a:pPr>
            <a:r>
              <a:rPr lang="en-US" dirty="0"/>
              <a:t>In CD, oats are not toxic and immunogenic, Srinivasan BMJ 1996:1300-01</a:t>
            </a:r>
          </a:p>
        </p:txBody>
      </p:sp>
      <p:sp>
        <p:nvSpPr>
          <p:cNvPr id="6" name="Slide Number Placeholder 5"/>
          <p:cNvSpPr>
            <a:spLocks noGrp="1"/>
          </p:cNvSpPr>
          <p:nvPr>
            <p:ph type="sldNum" sz="quarter" idx="12"/>
          </p:nvPr>
        </p:nvSpPr>
        <p:spPr/>
        <p:txBody>
          <a:bodyPr/>
          <a:lstStyle/>
          <a:p>
            <a:fld id="{0F219458-8731-4356-B7DE-916D703633D6}" type="slidenum">
              <a:rPr lang="en-US">
                <a:solidFill>
                  <a:srgbClr val="FFFFFF"/>
                </a:solidFill>
              </a:rPr>
              <a:pPr/>
              <a:t>69</a:t>
            </a:fld>
            <a:endParaRPr lang="en-US">
              <a:solidFill>
                <a:srgbClr val="FFFFFF"/>
              </a:solidFill>
            </a:endParaRPr>
          </a:p>
        </p:txBody>
      </p:sp>
    </p:spTree>
    <p:extLst>
      <p:ext uri="{BB962C8B-B14F-4D97-AF65-F5344CB8AC3E}">
        <p14:creationId xmlns:p14="http://schemas.microsoft.com/office/powerpoint/2010/main" val="3198455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Rotavirus Diarrhea</a:t>
            </a:r>
          </a:p>
        </p:txBody>
      </p:sp>
      <p:sp>
        <p:nvSpPr>
          <p:cNvPr id="9219" name="Rectangle 3"/>
          <p:cNvSpPr>
            <a:spLocks noGrp="1" noChangeArrowheads="1"/>
          </p:cNvSpPr>
          <p:nvPr>
            <p:ph type="body" idx="1"/>
          </p:nvPr>
        </p:nvSpPr>
        <p:spPr>
          <a:xfrm>
            <a:off x="1600200" y="1828800"/>
            <a:ext cx="6172200" cy="4114800"/>
          </a:xfrm>
        </p:spPr>
        <p:txBody>
          <a:bodyPr>
            <a:normAutofit fontScale="92500"/>
          </a:bodyPr>
          <a:lstStyle/>
          <a:p>
            <a:pPr marL="0" indent="0">
              <a:buNone/>
            </a:pPr>
            <a:r>
              <a:rPr lang="en-US" dirty="0"/>
              <a:t>Most common cause of severe, dehydrating diarrhea</a:t>
            </a:r>
          </a:p>
          <a:p>
            <a:pPr marL="0" indent="0">
              <a:buNone/>
            </a:pPr>
            <a:r>
              <a:rPr lang="en-US" dirty="0"/>
              <a:t>Accounts for 500,000 office visits and 50,000 hospitalizations (3 day </a:t>
            </a:r>
            <a:r>
              <a:rPr lang="en-US" dirty="0" err="1"/>
              <a:t>avg</a:t>
            </a:r>
            <a:r>
              <a:rPr lang="en-US" dirty="0"/>
              <a:t> stay) in children less than 5 </a:t>
            </a:r>
            <a:r>
              <a:rPr lang="en-US" dirty="0" smtClean="0"/>
              <a:t>yrs. </a:t>
            </a:r>
            <a:r>
              <a:rPr lang="en-US" dirty="0"/>
              <a:t>old</a:t>
            </a:r>
          </a:p>
          <a:p>
            <a:pPr marL="0" indent="0">
              <a:buNone/>
            </a:pPr>
            <a:r>
              <a:rPr lang="en-US" dirty="0"/>
              <a:t>Strikes almost all children at least once in the first 5 years of life</a:t>
            </a:r>
          </a:p>
          <a:p>
            <a:pPr marL="0" indent="0">
              <a:buNone/>
            </a:pPr>
            <a:r>
              <a:rPr lang="en-US" dirty="0"/>
              <a:t>Primary prevention: breastfeed for at least 6 months to get antibody protection from mother; Work is continuing on vaccine</a:t>
            </a:r>
          </a:p>
          <a:p>
            <a:pPr marL="0" indent="0">
              <a:buNone/>
            </a:pPr>
            <a:endParaRPr lang="en-US" dirty="0"/>
          </a:p>
        </p:txBody>
      </p:sp>
    </p:spTree>
    <p:extLst>
      <p:ext uri="{BB962C8B-B14F-4D97-AF65-F5344CB8AC3E}">
        <p14:creationId xmlns:p14="http://schemas.microsoft.com/office/powerpoint/2010/main" val="422590786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dirty="0"/>
              <a:t>Sources of Gluten</a:t>
            </a:r>
          </a:p>
        </p:txBody>
      </p:sp>
      <p:sp>
        <p:nvSpPr>
          <p:cNvPr id="158723" name="Rectangle 3"/>
          <p:cNvSpPr>
            <a:spLocks noGrp="1" noChangeArrowheads="1"/>
          </p:cNvSpPr>
          <p:nvPr>
            <p:ph idx="1"/>
          </p:nvPr>
        </p:nvSpPr>
        <p:spPr>
          <a:xfrm>
            <a:off x="4229100" y="1905000"/>
            <a:ext cx="2857500" cy="4114800"/>
          </a:xfrm>
          <a:noFill/>
          <a:ln/>
        </p:spPr>
        <p:txBody>
          <a:bodyPr/>
          <a:lstStyle/>
          <a:p>
            <a:r>
              <a:rPr lang="en-US" sz="2400" dirty="0"/>
              <a:t>OBVIOUS SOURCES</a:t>
            </a:r>
          </a:p>
          <a:p>
            <a:pPr lvl="1"/>
            <a:r>
              <a:rPr lang="en-US" sz="2000" dirty="0"/>
              <a:t>Bread</a:t>
            </a:r>
          </a:p>
          <a:p>
            <a:pPr lvl="1"/>
            <a:r>
              <a:rPr lang="en-US" sz="2000" dirty="0"/>
              <a:t>Bagels</a:t>
            </a:r>
          </a:p>
          <a:p>
            <a:pPr lvl="1"/>
            <a:r>
              <a:rPr lang="en-US" sz="2000" dirty="0"/>
              <a:t>Cakes</a:t>
            </a:r>
          </a:p>
          <a:p>
            <a:pPr lvl="1"/>
            <a:r>
              <a:rPr lang="en-US" sz="2000" dirty="0"/>
              <a:t>Cereal</a:t>
            </a:r>
          </a:p>
          <a:p>
            <a:pPr lvl="1"/>
            <a:r>
              <a:rPr lang="en-US" sz="2000" dirty="0"/>
              <a:t>Cookies</a:t>
            </a:r>
          </a:p>
          <a:p>
            <a:pPr lvl="1"/>
            <a:r>
              <a:rPr lang="en-US" sz="2000" dirty="0"/>
              <a:t>Pasta / noodles</a:t>
            </a:r>
          </a:p>
          <a:p>
            <a:pPr lvl="1"/>
            <a:r>
              <a:rPr lang="en-US" sz="2000" dirty="0"/>
              <a:t>Pastries / pies</a:t>
            </a:r>
          </a:p>
          <a:p>
            <a:pPr lvl="1"/>
            <a:r>
              <a:rPr lang="en-US" sz="2000" dirty="0"/>
              <a:t>Rolls</a:t>
            </a:r>
          </a:p>
        </p:txBody>
      </p:sp>
      <p:sp>
        <p:nvSpPr>
          <p:cNvPr id="7" name="Slide Number Placeholder 5"/>
          <p:cNvSpPr>
            <a:spLocks noGrp="1"/>
          </p:cNvSpPr>
          <p:nvPr>
            <p:ph type="sldNum" sz="quarter" idx="12"/>
          </p:nvPr>
        </p:nvSpPr>
        <p:spPr/>
        <p:txBody>
          <a:bodyPr/>
          <a:lstStyle/>
          <a:p>
            <a:fld id="{EB928EF6-2EBE-447F-949E-D70848E6996B}" type="slidenum">
              <a:rPr lang="en-US">
                <a:solidFill>
                  <a:srgbClr val="FFFFFF"/>
                </a:solidFill>
              </a:rPr>
              <a:pPr/>
              <a:t>70</a:t>
            </a:fld>
            <a:endParaRPr lang="en-US">
              <a:solidFill>
                <a:srgbClr val="FFFFFF"/>
              </a:solidFill>
            </a:endParaRPr>
          </a:p>
        </p:txBody>
      </p:sp>
      <p:pic>
        <p:nvPicPr>
          <p:cNvPr id="158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101" y="1981200"/>
            <a:ext cx="2028825" cy="3517900"/>
          </a:xfrm>
          <a:prstGeom prst="rect">
            <a:avLst/>
          </a:prstGeom>
          <a:noFill/>
          <a:ln w="381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713437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1657350" y="762000"/>
            <a:ext cx="5829300" cy="990600"/>
          </a:xfrm>
        </p:spPr>
        <p:txBody>
          <a:bodyPr>
            <a:normAutofit fontScale="90000"/>
          </a:bodyPr>
          <a:lstStyle/>
          <a:p>
            <a:r>
              <a:rPr lang="en-US" dirty="0"/>
              <a:t>Treatment – 6 Elements in RX</a:t>
            </a:r>
          </a:p>
        </p:txBody>
      </p:sp>
      <p:sp>
        <p:nvSpPr>
          <p:cNvPr id="173059" name="Rectangle 3"/>
          <p:cNvSpPr>
            <a:spLocks noGrp="1" noChangeArrowheads="1"/>
          </p:cNvSpPr>
          <p:nvPr>
            <p:ph idx="1"/>
          </p:nvPr>
        </p:nvSpPr>
        <p:spPr>
          <a:xfrm>
            <a:off x="1657350" y="1752605"/>
            <a:ext cx="5829300" cy="3565525"/>
          </a:xfrm>
        </p:spPr>
        <p:txBody>
          <a:bodyPr>
            <a:normAutofit fontScale="92500"/>
          </a:bodyPr>
          <a:lstStyle/>
          <a:p>
            <a:pPr>
              <a:lnSpc>
                <a:spcPct val="90000"/>
              </a:lnSpc>
            </a:pPr>
            <a:r>
              <a:rPr lang="en-US" b="0" u="sng" dirty="0"/>
              <a:t>C</a:t>
            </a:r>
            <a:r>
              <a:rPr lang="en-US" dirty="0"/>
              <a:t>onsultation with a skilled dietitian </a:t>
            </a:r>
            <a:r>
              <a:rPr lang="en-US" b="0" u="sng" dirty="0"/>
              <a:t>E</a:t>
            </a:r>
            <a:r>
              <a:rPr lang="en-US" dirty="0"/>
              <a:t>ducation about the disease </a:t>
            </a:r>
          </a:p>
          <a:p>
            <a:pPr>
              <a:lnSpc>
                <a:spcPct val="90000"/>
              </a:lnSpc>
            </a:pPr>
            <a:r>
              <a:rPr lang="en-US" b="0" u="sng" dirty="0"/>
              <a:t>L</a:t>
            </a:r>
            <a:r>
              <a:rPr lang="en-US" dirty="0"/>
              <a:t>ifelong adherence to a gluten-free diet </a:t>
            </a:r>
          </a:p>
          <a:p>
            <a:pPr>
              <a:lnSpc>
                <a:spcPct val="90000"/>
              </a:lnSpc>
            </a:pPr>
            <a:r>
              <a:rPr lang="en-US" b="0" u="sng" dirty="0"/>
              <a:t>I</a:t>
            </a:r>
            <a:r>
              <a:rPr lang="en-US" dirty="0"/>
              <a:t>dentification and treatment of nutritional deficiencies </a:t>
            </a:r>
          </a:p>
          <a:p>
            <a:pPr>
              <a:lnSpc>
                <a:spcPct val="90000"/>
              </a:lnSpc>
            </a:pPr>
            <a:r>
              <a:rPr lang="en-US" b="0" u="sng" dirty="0"/>
              <a:t>A</a:t>
            </a:r>
            <a:r>
              <a:rPr lang="en-US" dirty="0"/>
              <a:t>ccess to an advocacy group </a:t>
            </a:r>
          </a:p>
          <a:p>
            <a:pPr>
              <a:lnSpc>
                <a:spcPct val="90000"/>
              </a:lnSpc>
            </a:pPr>
            <a:r>
              <a:rPr lang="en-US" b="0" u="sng" dirty="0"/>
              <a:t>C</a:t>
            </a:r>
            <a:r>
              <a:rPr lang="en-US" dirty="0"/>
              <a:t>ontinuous long-term follow-up by a multidisciplinary team </a:t>
            </a:r>
          </a:p>
          <a:p>
            <a:pPr>
              <a:lnSpc>
                <a:spcPct val="90000"/>
              </a:lnSpc>
            </a:pPr>
            <a:endParaRPr lang="en-US" dirty="0"/>
          </a:p>
          <a:p>
            <a:pPr>
              <a:lnSpc>
                <a:spcPct val="90000"/>
              </a:lnSpc>
            </a:pPr>
            <a:endParaRPr lang="en-US" dirty="0"/>
          </a:p>
        </p:txBody>
      </p:sp>
      <p:sp>
        <p:nvSpPr>
          <p:cNvPr id="6" name="Slide Number Placeholder 5"/>
          <p:cNvSpPr>
            <a:spLocks noGrp="1"/>
          </p:cNvSpPr>
          <p:nvPr>
            <p:ph type="sldNum" sz="quarter" idx="12"/>
          </p:nvPr>
        </p:nvSpPr>
        <p:spPr/>
        <p:txBody>
          <a:bodyPr/>
          <a:lstStyle/>
          <a:p>
            <a:fld id="{3EAC2587-E259-413B-81B6-7050D8738D4C}" type="slidenum">
              <a:rPr lang="en-US">
                <a:solidFill>
                  <a:srgbClr val="FFFFFF"/>
                </a:solidFill>
              </a:rPr>
              <a:pPr/>
              <a:t>71</a:t>
            </a:fld>
            <a:endParaRPr lang="en-US">
              <a:solidFill>
                <a:srgbClr val="FFFFFF"/>
              </a:solidFill>
            </a:endParaRPr>
          </a:p>
        </p:txBody>
      </p:sp>
    </p:spTree>
    <p:extLst>
      <p:ext uri="{BB962C8B-B14F-4D97-AF65-F5344CB8AC3E}">
        <p14:creationId xmlns:p14="http://schemas.microsoft.com/office/powerpoint/2010/main" val="2170522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a:t>Barriers to Compliance</a:t>
            </a:r>
          </a:p>
        </p:txBody>
      </p:sp>
      <p:sp>
        <p:nvSpPr>
          <p:cNvPr id="159747" name="Rectangle 3"/>
          <p:cNvSpPr>
            <a:spLocks noGrp="1" noChangeArrowheads="1"/>
          </p:cNvSpPr>
          <p:nvPr>
            <p:ph idx="1"/>
          </p:nvPr>
        </p:nvSpPr>
        <p:spPr>
          <a:xfrm>
            <a:off x="3771900" y="2133605"/>
            <a:ext cx="3886200" cy="3565525"/>
          </a:xfrm>
        </p:spPr>
        <p:txBody>
          <a:bodyPr/>
          <a:lstStyle/>
          <a:p>
            <a:pPr>
              <a:lnSpc>
                <a:spcPct val="110000"/>
              </a:lnSpc>
            </a:pPr>
            <a:r>
              <a:rPr lang="en-US" sz="2400" dirty="0"/>
              <a:t>Ability to manage emotions – depression, anxiety</a:t>
            </a:r>
          </a:p>
          <a:p>
            <a:pPr>
              <a:lnSpc>
                <a:spcPct val="110000"/>
              </a:lnSpc>
            </a:pPr>
            <a:r>
              <a:rPr lang="en-US" sz="2400" dirty="0"/>
              <a:t>Ability to resist temptation – exercising restraint</a:t>
            </a:r>
          </a:p>
          <a:p>
            <a:pPr>
              <a:lnSpc>
                <a:spcPct val="110000"/>
              </a:lnSpc>
            </a:pPr>
            <a:r>
              <a:rPr lang="en-US" sz="2400" dirty="0"/>
              <a:t>Feelings of deprivation</a:t>
            </a:r>
          </a:p>
          <a:p>
            <a:pPr>
              <a:lnSpc>
                <a:spcPct val="110000"/>
              </a:lnSpc>
            </a:pPr>
            <a:r>
              <a:rPr lang="en-US" sz="2400" dirty="0"/>
              <a:t>Fear generated by </a:t>
            </a:r>
          </a:p>
          <a:p>
            <a:pPr>
              <a:lnSpc>
                <a:spcPct val="110000"/>
              </a:lnSpc>
              <a:buFontTx/>
              <a:buNone/>
            </a:pPr>
            <a:r>
              <a:rPr lang="en-US" sz="2400" dirty="0"/>
              <a:t>	inaccurate information </a:t>
            </a:r>
          </a:p>
          <a:p>
            <a:pPr>
              <a:lnSpc>
                <a:spcPct val="80000"/>
              </a:lnSpc>
            </a:pPr>
            <a:endParaRPr lang="en-US" sz="2400" dirty="0"/>
          </a:p>
        </p:txBody>
      </p:sp>
      <p:sp>
        <p:nvSpPr>
          <p:cNvPr id="7" name="Slide Number Placeholder 5"/>
          <p:cNvSpPr>
            <a:spLocks noGrp="1"/>
          </p:cNvSpPr>
          <p:nvPr>
            <p:ph type="sldNum" sz="quarter" idx="12"/>
          </p:nvPr>
        </p:nvSpPr>
        <p:spPr/>
        <p:txBody>
          <a:bodyPr/>
          <a:lstStyle/>
          <a:p>
            <a:fld id="{2177062A-A070-4A30-83C1-DA2A4AE1D035}" type="slidenum">
              <a:rPr lang="en-US">
                <a:solidFill>
                  <a:srgbClr val="FFFFFF"/>
                </a:solidFill>
              </a:rPr>
              <a:pPr/>
              <a:t>72</a:t>
            </a:fld>
            <a:endParaRPr lang="en-US">
              <a:solidFill>
                <a:srgbClr val="FFFFFF"/>
              </a:solidFill>
            </a:endParaRPr>
          </a:p>
        </p:txBody>
      </p:sp>
    </p:spTree>
    <p:extLst>
      <p:ext uri="{BB962C8B-B14F-4D97-AF65-F5344CB8AC3E}">
        <p14:creationId xmlns:p14="http://schemas.microsoft.com/office/powerpoint/2010/main" val="39940598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1314450" y="695325"/>
            <a:ext cx="6515100" cy="990600"/>
          </a:xfrm>
        </p:spPr>
        <p:txBody>
          <a:bodyPr>
            <a:normAutofit fontScale="90000"/>
          </a:bodyPr>
          <a:lstStyle/>
          <a:p>
            <a:r>
              <a:rPr lang="en-US"/>
              <a:t>Factors that Improve Adherence</a:t>
            </a:r>
          </a:p>
        </p:txBody>
      </p:sp>
      <p:sp>
        <p:nvSpPr>
          <p:cNvPr id="161795" name="Rectangle 3"/>
          <p:cNvSpPr>
            <a:spLocks noGrp="1" noChangeArrowheads="1"/>
          </p:cNvSpPr>
          <p:nvPr>
            <p:ph idx="1"/>
          </p:nvPr>
        </p:nvSpPr>
        <p:spPr>
          <a:xfrm>
            <a:off x="1657350" y="1676400"/>
            <a:ext cx="5829300" cy="4064000"/>
          </a:xfrm>
        </p:spPr>
        <p:txBody>
          <a:bodyPr>
            <a:normAutofit lnSpcReduction="10000"/>
          </a:bodyPr>
          <a:lstStyle/>
          <a:p>
            <a:pPr>
              <a:buFontTx/>
              <a:buNone/>
            </a:pPr>
            <a:r>
              <a:rPr lang="en-US" sz="2400" dirty="0"/>
              <a:t>Internal Adherence Factors Include:</a:t>
            </a:r>
          </a:p>
          <a:p>
            <a:r>
              <a:rPr lang="en-US" sz="2000" dirty="0"/>
              <a:t>Knowledge about the gluten-free diet</a:t>
            </a:r>
          </a:p>
          <a:p>
            <a:r>
              <a:rPr lang="en-US" sz="2000" dirty="0"/>
              <a:t>Understanding the risk factors and serious complications can occur to the patient</a:t>
            </a:r>
          </a:p>
          <a:p>
            <a:r>
              <a:rPr lang="en-US" sz="2000" dirty="0"/>
              <a:t>Ability to break down big changes into smaller steps</a:t>
            </a:r>
          </a:p>
          <a:p>
            <a:pPr lvl="1"/>
            <a:r>
              <a:rPr lang="en-US" sz="1800" dirty="0"/>
              <a:t>Ability to simplify or make behavior routine</a:t>
            </a:r>
          </a:p>
          <a:p>
            <a:r>
              <a:rPr lang="en-US" sz="2000" dirty="0"/>
              <a:t>Ability to reinforce positive changes internally</a:t>
            </a:r>
          </a:p>
          <a:p>
            <a:r>
              <a:rPr lang="en-US" sz="2000" dirty="0"/>
              <a:t>Positive  coping skills</a:t>
            </a:r>
          </a:p>
          <a:p>
            <a:r>
              <a:rPr lang="en-US" sz="2000" dirty="0"/>
              <a:t>Ability to recognize and manage mental health issues</a:t>
            </a:r>
          </a:p>
          <a:p>
            <a:r>
              <a:rPr lang="en-US" sz="2000" dirty="0"/>
              <a:t>Trust in physicians and dietitians</a:t>
            </a:r>
          </a:p>
        </p:txBody>
      </p:sp>
      <p:sp>
        <p:nvSpPr>
          <p:cNvPr id="6" name="Slide Number Placeholder 5"/>
          <p:cNvSpPr>
            <a:spLocks noGrp="1"/>
          </p:cNvSpPr>
          <p:nvPr>
            <p:ph type="sldNum" sz="quarter" idx="12"/>
          </p:nvPr>
        </p:nvSpPr>
        <p:spPr/>
        <p:txBody>
          <a:bodyPr/>
          <a:lstStyle/>
          <a:p>
            <a:fld id="{3EC310D2-456E-4D93-8F41-08A3A86ECDA2}" type="slidenum">
              <a:rPr lang="en-US">
                <a:solidFill>
                  <a:srgbClr val="FFFFFF"/>
                </a:solidFill>
              </a:rPr>
              <a:pPr/>
              <a:t>73</a:t>
            </a:fld>
            <a:endParaRPr lang="en-US">
              <a:solidFill>
                <a:srgbClr val="FFFFFF"/>
              </a:solidFill>
            </a:endParaRPr>
          </a:p>
        </p:txBody>
      </p:sp>
    </p:spTree>
    <p:extLst>
      <p:ext uri="{BB962C8B-B14F-4D97-AF65-F5344CB8AC3E}">
        <p14:creationId xmlns:p14="http://schemas.microsoft.com/office/powerpoint/2010/main" val="37045167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83786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idx="4294967295"/>
          </p:nvPr>
        </p:nvSpPr>
        <p:spPr/>
        <p:txBody>
          <a:bodyPr/>
          <a:lstStyle/>
          <a:p>
            <a:pPr eaLnBrk="1" hangingPunct="1"/>
            <a:r>
              <a:rPr lang="en-US" smtClean="0"/>
              <a:t>Assessment of Dehydration</a:t>
            </a:r>
          </a:p>
        </p:txBody>
      </p:sp>
      <p:pic>
        <p:nvPicPr>
          <p:cNvPr id="10243" name="Picture 7" descr="Picture"/>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1257300" y="1524000"/>
            <a:ext cx="6572250" cy="5181600"/>
          </a:xfrm>
          <a:ln w="19050">
            <a:solidFill>
              <a:schemeClr val="tx1"/>
            </a:solidFill>
            <a:miter lim="800000"/>
            <a:headEnd/>
            <a:tailEnd/>
          </a:ln>
        </p:spPr>
      </p:pic>
    </p:spTree>
    <p:extLst>
      <p:ext uri="{BB962C8B-B14F-4D97-AF65-F5344CB8AC3E}">
        <p14:creationId xmlns:p14="http://schemas.microsoft.com/office/powerpoint/2010/main" val="635420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2006205" y="152400"/>
            <a:ext cx="5844778" cy="706438"/>
          </a:xfrm>
        </p:spPr>
        <p:txBody>
          <a:bodyPr>
            <a:normAutofit/>
          </a:bodyPr>
          <a:lstStyle/>
          <a:p>
            <a:pPr eaLnBrk="1" hangingPunct="1"/>
            <a:r>
              <a:rPr lang="en-US" smtClean="0"/>
              <a:t>Degree of Dehydration</a:t>
            </a:r>
          </a:p>
        </p:txBody>
      </p:sp>
      <p:graphicFrame>
        <p:nvGraphicFramePr>
          <p:cNvPr id="215219" name="Group 179"/>
          <p:cNvGraphicFramePr>
            <a:graphicFrameLocks noGrp="1"/>
          </p:cNvGraphicFramePr>
          <p:nvPr>
            <p:ph type="tbl" idx="4294967295"/>
          </p:nvPr>
        </p:nvGraphicFramePr>
        <p:xfrm>
          <a:off x="1277542" y="908054"/>
          <a:ext cx="6666309" cy="7308026"/>
        </p:xfrm>
        <a:graphic>
          <a:graphicData uri="http://schemas.openxmlformats.org/drawingml/2006/table">
            <a:tbl>
              <a:tblPr/>
              <a:tblGrid>
                <a:gridCol w="1666577"/>
                <a:gridCol w="1583977"/>
                <a:gridCol w="1542677"/>
                <a:gridCol w="1873078"/>
              </a:tblGrid>
              <a:tr h="69490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sng" strike="noStrike" cap="none" normalizeH="0" baseline="0" dirty="0" smtClean="0">
                          <a:ln>
                            <a:noFill/>
                          </a:ln>
                          <a:solidFill>
                            <a:schemeClr val="tx1"/>
                          </a:solidFill>
                          <a:effectLst/>
                          <a:latin typeface="Arial Black" pitchFamily="34" charset="0"/>
                          <a:cs typeface="Arial" pitchFamily="34" charset="0"/>
                        </a:rPr>
                        <a:t>Factors</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Arial Black" pitchFamily="34" charset="0"/>
                          <a:cs typeface="Arial" pitchFamily="34" charset="0"/>
                        </a:rPr>
                        <a:t>Mild &lt; 5%</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Arial Black" pitchFamily="34" charset="0"/>
                          <a:cs typeface="Arial" pitchFamily="34" charset="0"/>
                        </a:rPr>
                        <a:t>Moderate</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Arial Black" pitchFamily="34" charset="0"/>
                          <a:cs typeface="Arial" pitchFamily="34" charset="0"/>
                        </a:rPr>
                        <a:t> 5-10%</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800" b="0" i="0" u="none" strike="noStrike" cap="none" normalizeH="0" baseline="0" smtClean="0">
                          <a:ln>
                            <a:noFill/>
                          </a:ln>
                          <a:solidFill>
                            <a:schemeClr val="tx1"/>
                          </a:solidFill>
                          <a:effectLst/>
                          <a:latin typeface="Arial Black" pitchFamily="34" charset="0"/>
                          <a:cs typeface="Arial" pitchFamily="34" charset="0"/>
                        </a:rPr>
                        <a:t>Severe &gt;10%</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r>
              <a:tr h="66220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General Condition</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Well, alert</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Restless, thirsty, irritable</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Drowsy, cold extremities, lethargic</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3962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Eyes</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Normal</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Sunken</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Very sunken, dry</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70100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Anterior fontanelle</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Normal</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depressed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Very depressed</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42588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Tears</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Present</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Absent</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Absent</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3962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Mouth + tongue</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Moist</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Sticky</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Dry</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3962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dirty="0" smtClean="0">
                          <a:ln>
                            <a:noFill/>
                          </a:ln>
                          <a:solidFill>
                            <a:schemeClr val="tx1"/>
                          </a:solidFill>
                          <a:effectLst/>
                          <a:latin typeface="Tahoma" pitchFamily="34" charset="0"/>
                          <a:cs typeface="Arial" pitchFamily="34" charset="0"/>
                        </a:rPr>
                        <a:t>Skin turgor</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Slightly decrease</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Decreased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Very decreased</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70929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Pulse (N=110-120 beat/min)</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Slightly increase</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Rapid, weak</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Rapid, sometime impalpable</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70100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BP (N=90/60 mm Hg)</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Normal</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Deceased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Deceased, may be unrecordable</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3962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Respiratory rate</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Slightly increased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Increased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Deep, rapid</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3D9FF"/>
                    </a:solidFill>
                  </a:tcPr>
                </a:tc>
              </a:tr>
              <a:tr h="3962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000" b="0" i="1" u="none" strike="noStrike" cap="none" normalizeH="0" baseline="0" smtClean="0">
                          <a:ln>
                            <a:noFill/>
                          </a:ln>
                          <a:solidFill>
                            <a:schemeClr val="tx1"/>
                          </a:solidFill>
                          <a:effectLst/>
                          <a:latin typeface="Tahoma" pitchFamily="34" charset="0"/>
                          <a:cs typeface="Arial" pitchFamily="34" charset="0"/>
                        </a:rPr>
                        <a:t>Urine output</a:t>
                      </a:r>
                    </a:p>
                  </a:txBody>
                  <a:tcPr marL="68580" marR="68580"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Normal</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smtClean="0">
                          <a:ln>
                            <a:noFill/>
                          </a:ln>
                          <a:solidFill>
                            <a:schemeClr val="tx1"/>
                          </a:solidFill>
                          <a:effectLst/>
                          <a:latin typeface="Tahoma" pitchFamily="34" charset="0"/>
                          <a:cs typeface="Arial" pitchFamily="34" charset="0"/>
                        </a:rPr>
                        <a:t>Reduced</a:t>
                      </a:r>
                    </a:p>
                  </a:txBody>
                  <a:tcPr marL="68580" marR="68580"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3D9FF"/>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1" i="0" u="none" strike="noStrike" cap="none" normalizeH="0" baseline="0" dirty="0" smtClean="0">
                          <a:ln>
                            <a:noFill/>
                          </a:ln>
                          <a:solidFill>
                            <a:schemeClr val="tx1"/>
                          </a:solidFill>
                          <a:effectLst/>
                          <a:latin typeface="Tahoma" pitchFamily="34" charset="0"/>
                          <a:cs typeface="Arial" pitchFamily="34" charset="0"/>
                        </a:rPr>
                        <a:t>Markedly reduced</a:t>
                      </a:r>
                    </a:p>
                  </a:txBody>
                  <a:tcPr marL="68580" marR="68580"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B3D9FF"/>
                    </a:solidFill>
                  </a:tcPr>
                </a:tc>
              </a:tr>
            </a:tbl>
          </a:graphicData>
        </a:graphic>
      </p:graphicFrame>
    </p:spTree>
    <p:extLst>
      <p:ext uri="{BB962C8B-B14F-4D97-AF65-F5344CB8AC3E}">
        <p14:creationId xmlns:p14="http://schemas.microsoft.com/office/powerpoint/2010/main" val="3274632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3007</Words>
  <Application>Microsoft Office PowerPoint</Application>
  <PresentationFormat>On-screen Show (4:3)</PresentationFormat>
  <Paragraphs>683</Paragraphs>
  <Slides>74</Slides>
  <Notes>25</Notes>
  <HiddenSlides>1</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74</vt:i4>
      </vt:variant>
    </vt:vector>
  </HeadingPairs>
  <TitlesOfParts>
    <vt:vector size="77" baseType="lpstr">
      <vt:lpstr>Office Theme</vt:lpstr>
      <vt:lpstr>1_Office Theme</vt:lpstr>
      <vt:lpstr>Image</vt:lpstr>
      <vt:lpstr>Diarrhea,Cystic Fibrosis and Celiac Disease </vt:lpstr>
      <vt:lpstr>Diarrhea</vt:lpstr>
      <vt:lpstr>Diarrhea</vt:lpstr>
      <vt:lpstr>Etiology of Diarrhea(infant) </vt:lpstr>
      <vt:lpstr>Types of Diarrhea </vt:lpstr>
      <vt:lpstr>Mechanism of Diarrhea</vt:lpstr>
      <vt:lpstr>Rotavirus Diarrhea</vt:lpstr>
      <vt:lpstr>Assessment of Dehydration</vt:lpstr>
      <vt:lpstr>Degree of Dehydration</vt:lpstr>
      <vt:lpstr>Complications of diarrhea</vt:lpstr>
      <vt:lpstr>Treatment of Diarrhea</vt:lpstr>
      <vt:lpstr>Treatment of Diarrhea</vt:lpstr>
      <vt:lpstr>Preparation of ORS</vt:lpstr>
      <vt:lpstr>ORS</vt:lpstr>
      <vt:lpstr>Prevention</vt:lpstr>
      <vt:lpstr>Cystic Fibrosis</vt:lpstr>
      <vt:lpstr>Outline</vt:lpstr>
      <vt:lpstr>Cystic Fibrosis</vt:lpstr>
      <vt:lpstr>Cystic Fibrosis</vt:lpstr>
      <vt:lpstr>Genetics of CF</vt:lpstr>
      <vt:lpstr>Genetics of CF</vt:lpstr>
      <vt:lpstr>Genetics of CF</vt:lpstr>
      <vt:lpstr>Genetics of CF </vt:lpstr>
      <vt:lpstr>Genetics of CF</vt:lpstr>
      <vt:lpstr>Genetics of CF</vt:lpstr>
      <vt:lpstr>Persistence of CF</vt:lpstr>
      <vt:lpstr>Pathophysiology</vt:lpstr>
      <vt:lpstr>Pathophysiology</vt:lpstr>
      <vt:lpstr>Pathophysiology</vt:lpstr>
      <vt:lpstr>Pathophysiology</vt:lpstr>
      <vt:lpstr>Manifestations</vt:lpstr>
      <vt:lpstr>Manifestations</vt:lpstr>
      <vt:lpstr>Manifestations</vt:lpstr>
      <vt:lpstr>Manifestations</vt:lpstr>
      <vt:lpstr>Manifestations</vt:lpstr>
      <vt:lpstr>Manifestations</vt:lpstr>
      <vt:lpstr>Manifestations</vt:lpstr>
      <vt:lpstr>Manifestations</vt:lpstr>
      <vt:lpstr>Manifestations</vt:lpstr>
      <vt:lpstr>Diagnosis</vt:lpstr>
      <vt:lpstr>Diagnosis</vt:lpstr>
      <vt:lpstr>Treatment</vt:lpstr>
      <vt:lpstr>Treatment</vt:lpstr>
      <vt:lpstr>Treatment</vt:lpstr>
      <vt:lpstr>Treatment</vt:lpstr>
      <vt:lpstr>Treatment</vt:lpstr>
      <vt:lpstr>Treatment</vt:lpstr>
      <vt:lpstr>Treatment</vt:lpstr>
      <vt:lpstr>Treatment</vt:lpstr>
      <vt:lpstr>Summary</vt:lpstr>
      <vt:lpstr>Celiac Disease </vt:lpstr>
      <vt:lpstr>Definition</vt:lpstr>
      <vt:lpstr>Clinical Manifestations</vt:lpstr>
      <vt:lpstr>The Celiac Iceberg</vt:lpstr>
      <vt:lpstr>Gastrointestinal Manifestations (“Classic”)</vt:lpstr>
      <vt:lpstr>Typical Celiac Disease</vt:lpstr>
      <vt:lpstr>Non Gastrointestinal  Manifestations</vt:lpstr>
      <vt:lpstr>Dermatitis herpetiformis</vt:lpstr>
      <vt:lpstr>3 – Asymptomatic</vt:lpstr>
      <vt:lpstr>Relatives</vt:lpstr>
      <vt:lpstr>Major Complications of  Celiac Disease</vt:lpstr>
      <vt:lpstr>Celiac Disease Prevalence Data</vt:lpstr>
      <vt:lpstr>Diagnosis</vt:lpstr>
      <vt:lpstr>Serological Tests</vt:lpstr>
      <vt:lpstr>Serological Tests</vt:lpstr>
      <vt:lpstr>Treatment</vt:lpstr>
      <vt:lpstr>Oats –are they Safe?</vt:lpstr>
      <vt:lpstr>OATS</vt:lpstr>
      <vt:lpstr>Findings</vt:lpstr>
      <vt:lpstr>Sources of Gluten</vt:lpstr>
      <vt:lpstr>Treatment – 6 Elements in RX</vt:lpstr>
      <vt:lpstr>Barriers to Compliance</vt:lpstr>
      <vt:lpstr>Factors that Improve Adherence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Diarrhea,Cystic Fibrosis and Celiac Disease </dc:title>
  <dc:creator>aref</dc:creator>
  <cp:lastModifiedBy>aref</cp:lastModifiedBy>
  <cp:revision>2</cp:revision>
  <dcterms:created xsi:type="dcterms:W3CDTF">2017-12-12T15:34:32Z</dcterms:created>
  <dcterms:modified xsi:type="dcterms:W3CDTF">2017-12-12T15:39:37Z</dcterms:modified>
</cp:coreProperties>
</file>